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  <p:sldMasterId id="2147483660" r:id="rId2"/>
  </p:sldMasterIdLst>
  <p:notesMasterIdLst>
    <p:notesMasterId r:id="rId21"/>
  </p:notesMasterIdLst>
  <p:sldIdLst>
    <p:sldId id="256" r:id="rId3"/>
    <p:sldId id="285" r:id="rId4"/>
    <p:sldId id="291" r:id="rId5"/>
    <p:sldId id="290" r:id="rId6"/>
    <p:sldId id="297" r:id="rId7"/>
    <p:sldId id="289" r:id="rId8"/>
    <p:sldId id="288" r:id="rId9"/>
    <p:sldId id="264" r:id="rId10"/>
    <p:sldId id="286" r:id="rId11"/>
    <p:sldId id="296" r:id="rId12"/>
    <p:sldId id="287" r:id="rId13"/>
    <p:sldId id="292" r:id="rId14"/>
    <p:sldId id="295" r:id="rId15"/>
    <p:sldId id="294" r:id="rId16"/>
    <p:sldId id="293" r:id="rId17"/>
    <p:sldId id="284" r:id="rId18"/>
    <p:sldId id="278" r:id="rId19"/>
    <p:sldId id="262" r:id="rId20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http://customooxmlschemas.google.com/">
      <go:slidesCustomData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xmlns="" r:id="rId22" roundtripDataSignature="AMtx7mheyvbfZJPFXn2bgHVGr7KhJ46qr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3" autoAdjust="0"/>
    <p:restoredTop sz="79270"/>
  </p:normalViewPr>
  <p:slideViewPr>
    <p:cSldViewPr snapToGrid="0">
      <p:cViewPr varScale="1">
        <p:scale>
          <a:sx n="132" d="100"/>
          <a:sy n="132" d="100"/>
        </p:scale>
        <p:origin x="1080" y="16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customschemas.google.com/relationships/presentationmetadata" Target="meta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2" name="Google Shape;52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sz="12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sz="12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Ask the children for their suggestions first – they should come up with different modes of transport from previous activity</a:t>
            </a:r>
          </a:p>
        </p:txBody>
      </p:sp>
    </p:spTree>
    <p:extLst>
      <p:ext uri="{BB962C8B-B14F-4D97-AF65-F5344CB8AC3E}">
        <p14:creationId xmlns:p14="http://schemas.microsoft.com/office/powerpoint/2010/main" val="8295617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We can walk to school – this is a girl in her wellies and waterproofs having a great time splashing in puddles. Walking is great for our brains and gets us ready to start our learning when we get to school.</a:t>
            </a:r>
          </a:p>
          <a:p>
            <a:r>
              <a:rPr lang="en-GB" dirty="0"/>
              <a:t>Where we can, we can try and walk down less busy routes</a:t>
            </a:r>
          </a:p>
          <a:p>
            <a:r>
              <a:rPr lang="en-GB" dirty="0"/>
              <a:t>Look at the two pictures, what do you notice about where the girl in red is stood? </a:t>
            </a:r>
          </a:p>
          <a:p>
            <a:r>
              <a:rPr lang="en-GB" dirty="0"/>
              <a:t>Which is a better place to walk – do you know why? Explain that walking away from the kerb can reduce your intake of air pollution by up to a 1/3</a:t>
            </a:r>
          </a:p>
        </p:txBody>
      </p:sp>
    </p:spTree>
    <p:extLst>
      <p:ext uri="{BB962C8B-B14F-4D97-AF65-F5344CB8AC3E}">
        <p14:creationId xmlns:p14="http://schemas.microsoft.com/office/powerpoint/2010/main" val="408485007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indent="0">
              <a:buNone/>
            </a:pPr>
            <a:r>
              <a:rPr lang="en-GB" dirty="0"/>
              <a:t>If your grown up has to drive, try to park further away from the school and turn off your engine.</a:t>
            </a:r>
          </a:p>
        </p:txBody>
      </p:sp>
    </p:spTree>
    <p:extLst>
      <p:ext uri="{BB962C8B-B14F-4D97-AF65-F5344CB8AC3E}">
        <p14:creationId xmlns:p14="http://schemas.microsoft.com/office/powerpoint/2010/main" val="253212353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This is a tricky one as you’re not often in charge at home but you can ask – maybe if you’re ready a bit earlier for school you can walk or scoot in </a:t>
            </a:r>
          </a:p>
        </p:txBody>
      </p:sp>
    </p:spTree>
    <p:extLst>
      <p:ext uri="{BB962C8B-B14F-4D97-AF65-F5344CB8AC3E}">
        <p14:creationId xmlns:p14="http://schemas.microsoft.com/office/powerpoint/2010/main" val="162109521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You have so much power – you can change people’s minds simply by telling them about what you’ve learnt today. That lungs are amazing, that our lungs keep growing until we’re 18 , that we need to breathe clean air to keep us healthy</a:t>
            </a:r>
          </a:p>
          <a:p>
            <a:r>
              <a:rPr lang="en-GB" dirty="0"/>
              <a:t>If appropriate – talk about School Streets and raising awareness in assemblies etc</a:t>
            </a:r>
          </a:p>
        </p:txBody>
      </p:sp>
    </p:spTree>
    <p:extLst>
      <p:ext uri="{BB962C8B-B14F-4D97-AF65-F5344CB8AC3E}">
        <p14:creationId xmlns:p14="http://schemas.microsoft.com/office/powerpoint/2010/main" val="195899414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90106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2" name="Google Shape;92;p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Give the group 1 minute to whisper ideas/ share with partner/ jot on a whiteboard – ask for ideas</a:t>
            </a:r>
          </a:p>
        </p:txBody>
      </p:sp>
    </p:spTree>
    <p:extLst>
      <p:ext uri="{BB962C8B-B14F-4D97-AF65-F5344CB8AC3E}">
        <p14:creationId xmlns:p14="http://schemas.microsoft.com/office/powerpoint/2010/main" val="82428754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Show the group the bugle – ask someone to have a go – it’s hard isn’t it!!</a:t>
            </a:r>
          </a:p>
        </p:txBody>
      </p:sp>
    </p:spTree>
    <p:extLst>
      <p:ext uri="{BB962C8B-B14F-4D97-AF65-F5344CB8AC3E}">
        <p14:creationId xmlns:p14="http://schemas.microsoft.com/office/powerpoint/2010/main" val="176342767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Your lungs are one of your biggest organs. When we breathe the oxygen passes into our lungs into our alveoli – it looks a bit like broccoli! </a:t>
            </a:r>
          </a:p>
          <a:p>
            <a:r>
              <a:rPr lang="en-GB" dirty="0"/>
              <a:t>From there the oxygen passes through our lung walls and gets transported around our body. We then breathe out the waste product carbon dioxide</a:t>
            </a:r>
          </a:p>
          <a:p>
            <a:r>
              <a:rPr lang="en-GB" dirty="0"/>
              <a:t>Did you know that if you spread out the surface of your alveoli you could cover an entire tennis court!</a:t>
            </a:r>
          </a:p>
          <a:p>
            <a:pPr marL="15875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9387255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marR="0" lvl="0" indent="-298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tabLst/>
              <a:defRPr/>
            </a:pPr>
            <a:r>
              <a:rPr lang="en-GB" dirty="0"/>
              <a:t>Tell your partner how many times you think we breathe in a minute – if you have time you could time a minute and get the group to count their breaths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2058458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Get the group to discuss who takes the most breaths – they can guess how many and the reason why – size</a:t>
            </a:r>
          </a:p>
          <a:p>
            <a:r>
              <a:rPr lang="en-GB" dirty="0"/>
              <a:t>1-2 </a:t>
            </a:r>
            <a:r>
              <a:rPr lang="en-GB" dirty="0" err="1"/>
              <a:t>yr</a:t>
            </a:r>
            <a:r>
              <a:rPr lang="en-GB" dirty="0"/>
              <a:t> old = 30-35         2-5yr old 25 -30      5-12 </a:t>
            </a:r>
            <a:r>
              <a:rPr lang="en-GB" dirty="0" err="1"/>
              <a:t>yr</a:t>
            </a:r>
            <a:r>
              <a:rPr lang="en-GB" dirty="0"/>
              <a:t> old 20-25            adult at rest around 15</a:t>
            </a:r>
          </a:p>
        </p:txBody>
      </p:sp>
    </p:spTree>
    <p:extLst>
      <p:ext uri="{BB962C8B-B14F-4D97-AF65-F5344CB8AC3E}">
        <p14:creationId xmlns:p14="http://schemas.microsoft.com/office/powerpoint/2010/main" val="173430432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I’m here today to encourage you to love your lungs – they’re amazing</a:t>
            </a:r>
          </a:p>
          <a:p>
            <a:r>
              <a:rPr lang="en-GB" dirty="0"/>
              <a:t>Our lungs start growing when we are just a tiny baby still in our mother’s tummy. They then continue to grow and develop up until we’re 18</a:t>
            </a:r>
          </a:p>
          <a:p>
            <a:pPr marL="15875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9186153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/>
              <a:t>So if our lungs are still developing and if we take more breaths than grown-ups its really important that we breathe clean air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/>
              <a:t>I’m here today to tell you a bit about air pollution and what we can all do to protect ourselves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GB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/>
              <a:t>PM = put very simply these are microscopic solids (dust and soot) that can pass through your lungs into your bloodstream, roughly 30x smaller than the width of a human hair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/>
              <a:t>In the past – from coal burning but now traffic emissions and domestic and commercial burning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/>
              <a:t>Manchester – 31% increase in cars   17% PM emissions from domestic burning</a:t>
            </a:r>
            <a:endParaRPr dirty="0"/>
          </a:p>
        </p:txBody>
      </p:sp>
      <p:sp>
        <p:nvSpPr>
          <p:cNvPr id="70" name="Google Shape;70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Give students set of images – ask them to: </a:t>
            </a:r>
          </a:p>
          <a:p>
            <a:r>
              <a:rPr lang="en-GB" dirty="0"/>
              <a:t>Number them most to least important.</a:t>
            </a:r>
          </a:p>
          <a:p>
            <a:r>
              <a:rPr lang="en-GB" dirty="0"/>
              <a:t>Cut them out and order them</a:t>
            </a:r>
          </a:p>
          <a:p>
            <a:r>
              <a:rPr lang="en-GB" dirty="0"/>
              <a:t>Choose the one you want to tell your partner about/ group to tell the class about – why does this create air pollution – is it a good way to travel etc</a:t>
            </a:r>
          </a:p>
          <a:p>
            <a:r>
              <a:rPr lang="en-GB" dirty="0"/>
              <a:t>All of the above dependent on time available</a:t>
            </a:r>
          </a:p>
        </p:txBody>
      </p:sp>
    </p:spTree>
    <p:extLst>
      <p:ext uri="{BB962C8B-B14F-4D97-AF65-F5344CB8AC3E}">
        <p14:creationId xmlns:p14="http://schemas.microsoft.com/office/powerpoint/2010/main" val="40675133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8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8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9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9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14614456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1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10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6" name="Google Shape;16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4307694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17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19" name="Google Shape;19;p1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09112808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11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22" name="Google Shape;22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3395836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12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12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6" name="Google Shape;26;p12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7" name="Google Shape;27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0657268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14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14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1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76703766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15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1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82174066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16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" name="Google Shape;37;p16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16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16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1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72813613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8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3" name="Google Shape;43;p18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4" name="Google Shape;44;p1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1483621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9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6" name="Google Shape;16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5438497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16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19" name="Google Shape;19;p1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10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22" name="Google Shape;22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1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1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6" name="Google Shape;26;p11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7" name="Google Shape;2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12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13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3" name="Google Shape;33;p13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4" name="Google Shape;34;p1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14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7" name="Google Shape;37;p1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7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7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rgbClr val="007B6F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p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8" r:id="rId9"/>
    <p:sldLayoutId id="2147483659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B6F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p8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287242013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3" Type="http://schemas.openxmlformats.org/officeDocument/2006/relationships/image" Target="../media/image18.png"/><Relationship Id="rId7" Type="http://schemas.openxmlformats.org/officeDocument/2006/relationships/image" Target="../media/image22.jpeg"/><Relationship Id="rId12" Type="http://schemas.openxmlformats.org/officeDocument/2006/relationships/image" Target="../media/image27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1.jpeg"/><Relationship Id="rId11" Type="http://schemas.openxmlformats.org/officeDocument/2006/relationships/image" Target="../media/image26.png"/><Relationship Id="rId5" Type="http://schemas.openxmlformats.org/officeDocument/2006/relationships/image" Target="../media/image20.jpeg"/><Relationship Id="rId10" Type="http://schemas.openxmlformats.org/officeDocument/2006/relationships/image" Target="../media/image25.png"/><Relationship Id="rId4" Type="http://schemas.openxmlformats.org/officeDocument/2006/relationships/image" Target="../media/image19.jpeg"/><Relationship Id="rId9" Type="http://schemas.openxmlformats.org/officeDocument/2006/relationships/image" Target="../media/image24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9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2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jpeg"/><Relationship Id="rId3" Type="http://schemas.openxmlformats.org/officeDocument/2006/relationships/image" Target="../media/image35.png"/><Relationship Id="rId7" Type="http://schemas.openxmlformats.org/officeDocument/2006/relationships/image" Target="../media/image39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jpeg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umsforlungs.org/" TargetMode="Externa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1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>
            <a:extLst>
              <a:ext uri="{FF2B5EF4-FFF2-40B4-BE49-F238E27FC236}">
                <a16:creationId xmlns:a16="http://schemas.microsoft.com/office/drawing/2014/main" id="{08ED7B48-E762-CFA7-1F52-13088297B0B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0008"/>
            <a:ext cx="9140584" cy="34704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CA7768B-07C1-58AF-D4CF-D1973B5AFAE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8102" y="177794"/>
            <a:ext cx="766084" cy="766084"/>
          </a:xfrm>
          <a:prstGeom prst="rect">
            <a:avLst/>
          </a:prstGeom>
        </p:spPr>
      </p:pic>
      <p:sp>
        <p:nvSpPr>
          <p:cNvPr id="56" name="Google Shape;56;p1"/>
          <p:cNvSpPr txBox="1"/>
          <p:nvPr/>
        </p:nvSpPr>
        <p:spPr>
          <a:xfrm>
            <a:off x="3159" y="3549463"/>
            <a:ext cx="2372499" cy="200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Image :</a:t>
            </a:r>
            <a:r>
              <a:rPr lang="en" sz="700" dirty="0">
                <a:solidFill>
                  <a:schemeClr val="lt1"/>
                </a:solidFill>
              </a:rPr>
              <a:t>Crispin Hughes</a:t>
            </a:r>
            <a:endParaRPr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99E68C0-0547-4211-63CB-DCCA2286B12D}"/>
              </a:ext>
            </a:extLst>
          </p:cNvPr>
          <p:cNvSpPr txBox="1"/>
          <p:nvPr/>
        </p:nvSpPr>
        <p:spPr>
          <a:xfrm>
            <a:off x="1308537" y="3827284"/>
            <a:ext cx="6526923" cy="95410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800" dirty="0">
                <a:solidFill>
                  <a:srgbClr val="FFFFFF"/>
                </a:solidFill>
              </a:rPr>
              <a:t>What is air pollution and</a:t>
            </a:r>
          </a:p>
          <a:p>
            <a:pPr algn="ctr"/>
            <a:r>
              <a:rPr lang="en-US" sz="2800" dirty="0">
                <a:solidFill>
                  <a:srgbClr val="FFFFFF"/>
                </a:solidFill>
              </a:rPr>
              <a:t>how can we protect ourselves?</a:t>
            </a:r>
            <a:endParaRPr lang="en-US" sz="2400" dirty="0">
              <a:highlight>
                <a:srgbClr val="FFFF00"/>
              </a:highlight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white and orange truck on a street&#10;&#10;Description automatically generated">
            <a:extLst>
              <a:ext uri="{FF2B5EF4-FFF2-40B4-BE49-F238E27FC236}">
                <a16:creationId xmlns:a16="http://schemas.microsoft.com/office/drawing/2014/main" id="{32FF26B0-0446-DDC6-E222-FA1227D733E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77255" y="2285998"/>
            <a:ext cx="2055045" cy="2729099"/>
          </a:xfrm>
          <a:prstGeom prst="rect">
            <a:avLst/>
          </a:prstGeom>
        </p:spPr>
      </p:pic>
      <p:pic>
        <p:nvPicPr>
          <p:cNvPr id="7" name="Picture 6" descr="A car charging at a charging station&#10;&#10;Description automatically generated">
            <a:extLst>
              <a:ext uri="{FF2B5EF4-FFF2-40B4-BE49-F238E27FC236}">
                <a16:creationId xmlns:a16="http://schemas.microsoft.com/office/drawing/2014/main" id="{613E8368-9AB9-112C-87F0-37BFC75D20E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1700" y="3575602"/>
            <a:ext cx="1749429" cy="1122873"/>
          </a:xfrm>
          <a:prstGeom prst="rect">
            <a:avLst/>
          </a:prstGeom>
        </p:spPr>
      </p:pic>
      <p:pic>
        <p:nvPicPr>
          <p:cNvPr id="9" name="Picture 8" descr="Man riding a bicycle">
            <a:extLst>
              <a:ext uri="{FF2B5EF4-FFF2-40B4-BE49-F238E27FC236}">
                <a16:creationId xmlns:a16="http://schemas.microsoft.com/office/drawing/2014/main" id="{3B06DB7B-79C6-78AA-475E-9941A12F16C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1701" y="382312"/>
            <a:ext cx="2316410" cy="1544273"/>
          </a:xfrm>
          <a:prstGeom prst="rect">
            <a:avLst/>
          </a:prstGeom>
        </p:spPr>
      </p:pic>
      <p:pic>
        <p:nvPicPr>
          <p:cNvPr id="11" name="Picture 10" descr="Person in jeans and trainers walking on sidewalk, with dog on leash wearing harness">
            <a:extLst>
              <a:ext uri="{FF2B5EF4-FFF2-40B4-BE49-F238E27FC236}">
                <a16:creationId xmlns:a16="http://schemas.microsoft.com/office/drawing/2014/main" id="{CF58CC4C-2F85-CC63-B63F-4798D11253B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11609" y="243616"/>
            <a:ext cx="2520691" cy="1682969"/>
          </a:xfrm>
          <a:prstGeom prst="rect">
            <a:avLst/>
          </a:prstGeom>
        </p:spPr>
      </p:pic>
      <p:pic>
        <p:nvPicPr>
          <p:cNvPr id="13" name="Picture 12" descr="Cute baby feet">
            <a:extLst>
              <a:ext uri="{FF2B5EF4-FFF2-40B4-BE49-F238E27FC236}">
                <a16:creationId xmlns:a16="http://schemas.microsoft.com/office/drawing/2014/main" id="{738AD5D0-4B62-203D-4AAF-AB35C253319C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28111" y="3715472"/>
            <a:ext cx="2042549" cy="1359173"/>
          </a:xfrm>
          <a:prstGeom prst="rect">
            <a:avLst/>
          </a:prstGeom>
        </p:spPr>
      </p:pic>
      <p:pic>
        <p:nvPicPr>
          <p:cNvPr id="15" name="Picture 14" descr="A blue bus on a road&#10;&#10;Description automatically generated">
            <a:extLst>
              <a:ext uri="{FF2B5EF4-FFF2-40B4-BE49-F238E27FC236}">
                <a16:creationId xmlns:a16="http://schemas.microsoft.com/office/drawing/2014/main" id="{744A926C-3BBC-CC71-B463-803FD846799A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2539071" y="315613"/>
            <a:ext cx="2159879" cy="1619909"/>
          </a:xfrm>
          <a:prstGeom prst="rect">
            <a:avLst/>
          </a:prstGeom>
        </p:spPr>
      </p:pic>
      <p:pic>
        <p:nvPicPr>
          <p:cNvPr id="17" name="Picture 16" descr="Man using mobile phone on scooter">
            <a:extLst>
              <a:ext uri="{FF2B5EF4-FFF2-40B4-BE49-F238E27FC236}">
                <a16:creationId xmlns:a16="http://schemas.microsoft.com/office/drawing/2014/main" id="{D4E00CA1-FCA1-AA45-2CC5-36B550554EF1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43461" y="2527690"/>
            <a:ext cx="1551098" cy="1034065"/>
          </a:xfrm>
          <a:prstGeom prst="rect">
            <a:avLst/>
          </a:prstGeom>
        </p:spPr>
      </p:pic>
      <p:pic>
        <p:nvPicPr>
          <p:cNvPr id="19" name="Picture 18" descr="A yellow train on a street&#10;&#10;Description automatically generated">
            <a:extLst>
              <a:ext uri="{FF2B5EF4-FFF2-40B4-BE49-F238E27FC236}">
                <a16:creationId xmlns:a16="http://schemas.microsoft.com/office/drawing/2014/main" id="{55D920CC-5AE4-B269-7522-C1B800A018B9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855532" y="3490864"/>
            <a:ext cx="1749429" cy="1479880"/>
          </a:xfrm>
          <a:prstGeom prst="rect">
            <a:avLst/>
          </a:prstGeom>
        </p:spPr>
      </p:pic>
      <p:pic>
        <p:nvPicPr>
          <p:cNvPr id="21" name="Picture 20" descr="Two fish on a plate&#10;&#10;Description automatically generated">
            <a:extLst>
              <a:ext uri="{FF2B5EF4-FFF2-40B4-BE49-F238E27FC236}">
                <a16:creationId xmlns:a16="http://schemas.microsoft.com/office/drawing/2014/main" id="{FD918CFE-26C4-09E3-AE3F-B1F8535C2E70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63047" y="382312"/>
            <a:ext cx="1584745" cy="1045716"/>
          </a:xfrm>
          <a:prstGeom prst="rect">
            <a:avLst/>
          </a:prstGeom>
        </p:spPr>
      </p:pic>
      <p:pic>
        <p:nvPicPr>
          <p:cNvPr id="23" name="Picture 22" descr="A blue car parked on the side of a road&#10;&#10;Description automatically generated">
            <a:extLst>
              <a:ext uri="{FF2B5EF4-FFF2-40B4-BE49-F238E27FC236}">
                <a16:creationId xmlns:a16="http://schemas.microsoft.com/office/drawing/2014/main" id="{7B2CE62E-D9A7-BD7D-7184-75030DC195EF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73545" y="2127994"/>
            <a:ext cx="2406299" cy="1168276"/>
          </a:xfrm>
          <a:prstGeom prst="rect">
            <a:avLst/>
          </a:prstGeom>
        </p:spPr>
      </p:pic>
      <p:pic>
        <p:nvPicPr>
          <p:cNvPr id="25" name="Picture 24" descr="Hot chocolate and a roaring fire">
            <a:extLst>
              <a:ext uri="{FF2B5EF4-FFF2-40B4-BE49-F238E27FC236}">
                <a16:creationId xmlns:a16="http://schemas.microsoft.com/office/drawing/2014/main" id="{376E2524-7AAB-7E64-8A0A-8A1BCFD433C1}"/>
              </a:ext>
            </a:extLst>
          </p:cNvPr>
          <p:cNvPicPr>
            <a:picLocks noChangeAspect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58176" y="1826610"/>
            <a:ext cx="1613724" cy="10340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80850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E76321-3D90-0398-99D4-3AFC61A263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72506" y="2176586"/>
            <a:ext cx="4598988" cy="790328"/>
          </a:xfrm>
        </p:spPr>
        <p:txBody>
          <a:bodyPr/>
          <a:lstStyle/>
          <a:p>
            <a:r>
              <a:rPr lang="en-GB" sz="4400" dirty="0">
                <a:solidFill>
                  <a:schemeClr val="bg1"/>
                </a:solidFill>
              </a:rPr>
              <a:t>What can we do?</a:t>
            </a:r>
          </a:p>
        </p:txBody>
      </p:sp>
    </p:spTree>
    <p:extLst>
      <p:ext uri="{BB962C8B-B14F-4D97-AF65-F5344CB8AC3E}">
        <p14:creationId xmlns:p14="http://schemas.microsoft.com/office/powerpoint/2010/main" val="17736816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EAA3EE-3EBD-D79D-BFE2-0F37ABC40B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8358" y="400650"/>
            <a:ext cx="4491306" cy="572700"/>
          </a:xfrm>
        </p:spPr>
        <p:txBody>
          <a:bodyPr/>
          <a:lstStyle/>
          <a:p>
            <a:r>
              <a:rPr lang="en-GB" sz="4000" dirty="0">
                <a:solidFill>
                  <a:schemeClr val="bg1"/>
                </a:solidFill>
              </a:rPr>
              <a:t>What can we do?</a:t>
            </a:r>
          </a:p>
        </p:txBody>
      </p:sp>
      <p:pic>
        <p:nvPicPr>
          <p:cNvPr id="5" name="Picture 4" descr="A group of people standing on the street&#10;&#10;Description automatically generated">
            <a:extLst>
              <a:ext uri="{FF2B5EF4-FFF2-40B4-BE49-F238E27FC236}">
                <a16:creationId xmlns:a16="http://schemas.microsoft.com/office/drawing/2014/main" id="{268AFF94-291D-57F4-42AB-0924EF54723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609701" y="1617965"/>
            <a:ext cx="3590376" cy="2692782"/>
          </a:xfrm>
          <a:prstGeom prst="rect">
            <a:avLst/>
          </a:prstGeom>
        </p:spPr>
      </p:pic>
      <p:pic>
        <p:nvPicPr>
          <p:cNvPr id="7" name="Picture 6" descr="People standing on the side of a road&#10;&#10;Description automatically generated">
            <a:extLst>
              <a:ext uri="{FF2B5EF4-FFF2-40B4-BE49-F238E27FC236}">
                <a16:creationId xmlns:a16="http://schemas.microsoft.com/office/drawing/2014/main" id="{4E936348-8D07-A9DD-3C27-DA144CB5126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4750868" y="1601272"/>
            <a:ext cx="3590374" cy="26927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080792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19E7FF-5B5B-E5F3-4476-A0F123872E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4503" y="445025"/>
            <a:ext cx="4356553" cy="707450"/>
          </a:xfrm>
        </p:spPr>
        <p:txBody>
          <a:bodyPr/>
          <a:lstStyle/>
          <a:p>
            <a:r>
              <a:rPr lang="en-GB" sz="4000" dirty="0">
                <a:solidFill>
                  <a:schemeClr val="bg1"/>
                </a:solidFill>
              </a:rPr>
              <a:t>What can we do?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4B29A9F-D774-1597-E5F6-C62157AC83B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11700" y="1601793"/>
            <a:ext cx="3732155" cy="2893205"/>
          </a:xfrm>
        </p:spPr>
        <p:txBody>
          <a:bodyPr/>
          <a:lstStyle/>
          <a:p>
            <a:pPr>
              <a:buClr>
                <a:schemeClr val="bg1"/>
              </a:buClr>
            </a:pPr>
            <a:r>
              <a:rPr lang="en-GB" sz="2400" dirty="0">
                <a:solidFill>
                  <a:schemeClr val="bg1"/>
                </a:solidFill>
              </a:rPr>
              <a:t>Try to find less busy routes away from the main roads. </a:t>
            </a:r>
          </a:p>
          <a:p>
            <a:pPr>
              <a:buClr>
                <a:schemeClr val="bg1"/>
              </a:buClr>
            </a:pPr>
            <a:endParaRPr lang="en-GB" sz="2400" dirty="0">
              <a:solidFill>
                <a:schemeClr val="bg1"/>
              </a:solidFill>
            </a:endParaRPr>
          </a:p>
          <a:p>
            <a:pPr>
              <a:buClr>
                <a:schemeClr val="bg1"/>
              </a:buClr>
            </a:pPr>
            <a:r>
              <a:rPr lang="en-GB" sz="2400" dirty="0">
                <a:solidFill>
                  <a:schemeClr val="bg1"/>
                </a:solidFill>
              </a:rPr>
              <a:t>You never know what you might see!</a:t>
            </a:r>
          </a:p>
        </p:txBody>
      </p:sp>
      <p:pic>
        <p:nvPicPr>
          <p:cNvPr id="5" name="Picture 4" descr="A spider web on a plant&#10;&#10;Description automatically generated">
            <a:extLst>
              <a:ext uri="{FF2B5EF4-FFF2-40B4-BE49-F238E27FC236}">
                <a16:creationId xmlns:a16="http://schemas.microsoft.com/office/drawing/2014/main" id="{627357AC-F4F8-6E90-8F6D-69BE6EC9428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5054263" y="969269"/>
            <a:ext cx="3594830" cy="39612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128842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3D8195-6855-0A42-00E2-67AE427D70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4955" y="339474"/>
            <a:ext cx="4260300" cy="671506"/>
          </a:xfrm>
        </p:spPr>
        <p:txBody>
          <a:bodyPr/>
          <a:lstStyle/>
          <a:p>
            <a:r>
              <a:rPr lang="en-GB" sz="4000" dirty="0">
                <a:solidFill>
                  <a:schemeClr val="bg1"/>
                </a:solidFill>
              </a:rPr>
              <a:t>What can we do?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1C20B37-AEBF-837F-82C7-409346A3CAF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40573" y="1313827"/>
            <a:ext cx="6551115" cy="1131321"/>
          </a:xfrm>
        </p:spPr>
        <p:txBody>
          <a:bodyPr/>
          <a:lstStyle/>
          <a:p>
            <a:pPr>
              <a:buClr>
                <a:schemeClr val="bg1"/>
              </a:buClr>
            </a:pPr>
            <a:r>
              <a:rPr lang="en-GB" sz="2400" dirty="0">
                <a:solidFill>
                  <a:schemeClr val="bg1"/>
                </a:solidFill>
              </a:rPr>
              <a:t>Ask your grown up to turn off the engine when you’re parked</a:t>
            </a:r>
          </a:p>
        </p:txBody>
      </p:sp>
      <p:pic>
        <p:nvPicPr>
          <p:cNvPr id="5" name="Picture 4" descr="A child on a scooter next to a car&#10;&#10;Description automatically generated">
            <a:extLst>
              <a:ext uri="{FF2B5EF4-FFF2-40B4-BE49-F238E27FC236}">
                <a16:creationId xmlns:a16="http://schemas.microsoft.com/office/drawing/2014/main" id="{DF3F99C3-C84D-45AA-23EA-071FE686CC2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6288" y="2497075"/>
            <a:ext cx="3094244" cy="219177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715ADC5-7DCE-8B34-F8AC-3D900C82AB5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45256" y="2445148"/>
            <a:ext cx="3368842" cy="2243702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A7057AFA-E20C-A903-7919-48B565CA39E9}"/>
              </a:ext>
            </a:extLst>
          </p:cNvPr>
          <p:cNvSpPr txBox="1"/>
          <p:nvPr/>
        </p:nvSpPr>
        <p:spPr>
          <a:xfrm>
            <a:off x="4673066" y="4696304"/>
            <a:ext cx="4572000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800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Image :Sarah Pull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2619111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4324BB-1B18-82D8-0785-4FAFE671FA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4000" dirty="0">
                <a:solidFill>
                  <a:schemeClr val="bg1"/>
                </a:solidFill>
              </a:rPr>
              <a:t>What can we do?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22CBD0C-B40F-DFBD-D5B1-8B467143209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11700" y="1152475"/>
            <a:ext cx="4260300" cy="2774632"/>
          </a:xfrm>
        </p:spPr>
        <p:txBody>
          <a:bodyPr/>
          <a:lstStyle/>
          <a:p>
            <a:endParaRPr lang="en-GB" dirty="0"/>
          </a:p>
          <a:p>
            <a:pPr>
              <a:buClr>
                <a:schemeClr val="bg1"/>
              </a:buClr>
            </a:pPr>
            <a:r>
              <a:rPr lang="en-GB" sz="2400" dirty="0">
                <a:solidFill>
                  <a:schemeClr val="bg1"/>
                </a:solidFill>
              </a:rPr>
              <a:t>We can try to walk, scoot or cycle</a:t>
            </a:r>
          </a:p>
          <a:p>
            <a:pPr>
              <a:buClr>
                <a:schemeClr val="bg1"/>
              </a:buClr>
            </a:pPr>
            <a:endParaRPr lang="en-GB" sz="2400" dirty="0">
              <a:solidFill>
                <a:schemeClr val="bg1"/>
              </a:solidFill>
            </a:endParaRPr>
          </a:p>
          <a:p>
            <a:pPr>
              <a:buClr>
                <a:schemeClr val="bg1"/>
              </a:buClr>
            </a:pPr>
            <a:r>
              <a:rPr lang="en-GB" sz="2400" dirty="0">
                <a:solidFill>
                  <a:schemeClr val="bg1"/>
                </a:solidFill>
              </a:rPr>
              <a:t>We can try to catch a bus, a train or a tram</a:t>
            </a:r>
          </a:p>
        </p:txBody>
      </p:sp>
      <p:pic>
        <p:nvPicPr>
          <p:cNvPr id="5" name="Picture 4" descr="A blue bus on a road&#10;&#10;Description automatically generated">
            <a:extLst>
              <a:ext uri="{FF2B5EF4-FFF2-40B4-BE49-F238E27FC236}">
                <a16:creationId xmlns:a16="http://schemas.microsoft.com/office/drawing/2014/main" id="{E3B68626-29F5-1BA3-D576-82475722A68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5333673" y="1321842"/>
            <a:ext cx="3574828" cy="26811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839592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15FBA6-B51D-CA96-FA38-3FF7953E70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4000" dirty="0">
                <a:solidFill>
                  <a:schemeClr val="bg1"/>
                </a:solidFill>
              </a:rPr>
              <a:t>What can we do?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7B8E14F-75BD-9953-9EFD-E92F4EE228B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11700" y="1354606"/>
            <a:ext cx="5111638" cy="3150018"/>
          </a:xfrm>
        </p:spPr>
        <p:txBody>
          <a:bodyPr/>
          <a:lstStyle/>
          <a:p>
            <a:pPr>
              <a:buClr>
                <a:schemeClr val="bg1"/>
              </a:buClr>
              <a:buSzPct val="76000"/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chemeClr val="bg1"/>
                </a:solidFill>
              </a:rPr>
              <a:t>Be a changemaker!</a:t>
            </a:r>
          </a:p>
          <a:p>
            <a:pPr>
              <a:buClr>
                <a:schemeClr val="bg1"/>
              </a:buClr>
              <a:buSzPct val="76000"/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chemeClr val="bg1"/>
                </a:solidFill>
              </a:rPr>
              <a:t>Tell someone about today – you have the power to change minds! </a:t>
            </a:r>
          </a:p>
          <a:p>
            <a:pPr>
              <a:buClr>
                <a:schemeClr val="bg1"/>
              </a:buClr>
              <a:buSzPct val="76000"/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chemeClr val="bg1"/>
                </a:solidFill>
              </a:rPr>
              <a:t>You could write a letter or draw a picture and send it to an MP or someone else who is important</a:t>
            </a:r>
          </a:p>
          <a:p>
            <a:pPr>
              <a:buClr>
                <a:schemeClr val="bg1"/>
              </a:buClr>
              <a:buFont typeface="Arial" panose="020B0604020202020204" pitchFamily="34" charset="0"/>
              <a:buChar char="•"/>
            </a:pPr>
            <a:endParaRPr lang="en-GB" sz="2400" dirty="0">
              <a:solidFill>
                <a:schemeClr val="bg1"/>
              </a:solidFill>
            </a:endParaRPr>
          </a:p>
          <a:p>
            <a:pPr marL="114300" indent="0">
              <a:buClr>
                <a:schemeClr val="bg1"/>
              </a:buClr>
              <a:buNone/>
            </a:pPr>
            <a:endParaRPr lang="en-GB" dirty="0">
              <a:solidFill>
                <a:schemeClr val="bg1"/>
              </a:solidFill>
            </a:endParaRPr>
          </a:p>
        </p:txBody>
      </p:sp>
      <p:pic>
        <p:nvPicPr>
          <p:cNvPr id="5" name="Picture 4" descr="A child and child putting a book into a fire hydrant&#10;&#10;Description automatically generated">
            <a:extLst>
              <a:ext uri="{FF2B5EF4-FFF2-40B4-BE49-F238E27FC236}">
                <a16:creationId xmlns:a16="http://schemas.microsoft.com/office/drawing/2014/main" id="{DBD405FC-FB87-8193-F5FE-643ECD642BF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5313224" y="1214441"/>
            <a:ext cx="3864524" cy="28983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580803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group of people painting on the ground&#10;&#10;Description automatically generated with low confidence">
            <a:extLst>
              <a:ext uri="{FF2B5EF4-FFF2-40B4-BE49-F238E27FC236}">
                <a16:creationId xmlns:a16="http://schemas.microsoft.com/office/drawing/2014/main" id="{956F2A10-AFB2-3B76-D8CD-5B12E03AB47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94171" y="277868"/>
            <a:ext cx="1981121" cy="2297192"/>
          </a:xfrm>
          <a:prstGeom prst="rect">
            <a:avLst/>
          </a:prstGeom>
        </p:spPr>
      </p:pic>
      <p:pic>
        <p:nvPicPr>
          <p:cNvPr id="15" name="Picture 14" descr="A group of children posing for a photo&#10;&#10;Description automatically generated with low confidence">
            <a:extLst>
              <a:ext uri="{FF2B5EF4-FFF2-40B4-BE49-F238E27FC236}">
                <a16:creationId xmlns:a16="http://schemas.microsoft.com/office/drawing/2014/main" id="{609C3DF2-7A8A-0AF1-B37D-A08FEBCBA52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33136" y="277868"/>
            <a:ext cx="2277728" cy="2293882"/>
          </a:xfrm>
          <a:prstGeom prst="rect">
            <a:avLst/>
          </a:prstGeom>
        </p:spPr>
      </p:pic>
      <p:pic>
        <p:nvPicPr>
          <p:cNvPr id="19" name="Picture 18" descr="A group of people standing in front of a sign&#10;&#10;Description automatically generated with medium confidence">
            <a:extLst>
              <a:ext uri="{FF2B5EF4-FFF2-40B4-BE49-F238E27FC236}">
                <a16:creationId xmlns:a16="http://schemas.microsoft.com/office/drawing/2014/main" id="{E47C069A-C7E4-F7E0-C833-5CD2D73BCD7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4881" y="2786433"/>
            <a:ext cx="2416589" cy="1728863"/>
          </a:xfrm>
          <a:prstGeom prst="rect">
            <a:avLst/>
          </a:prstGeom>
        </p:spPr>
      </p:pic>
      <p:pic>
        <p:nvPicPr>
          <p:cNvPr id="5" name="Picture 4" descr="A letter to a child&#10;&#10;Description automatically generated">
            <a:extLst>
              <a:ext uri="{FF2B5EF4-FFF2-40B4-BE49-F238E27FC236}">
                <a16:creationId xmlns:a16="http://schemas.microsoft.com/office/drawing/2014/main" id="{251C02E8-8FA3-2C2B-5C66-425FBD600586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68708" y="277867"/>
            <a:ext cx="2092762" cy="2293883"/>
          </a:xfrm>
          <a:prstGeom prst="rect">
            <a:avLst/>
          </a:prstGeom>
        </p:spPr>
      </p:pic>
      <p:pic>
        <p:nvPicPr>
          <p:cNvPr id="7" name="Picture 6" descr="A drawing of a dog and a traffic light&#10;&#10;Description automatically generated">
            <a:extLst>
              <a:ext uri="{FF2B5EF4-FFF2-40B4-BE49-F238E27FC236}">
                <a16:creationId xmlns:a16="http://schemas.microsoft.com/office/drawing/2014/main" id="{9996B93F-EBB2-526E-53A4-DA516097B825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0800000">
            <a:off x="6284890" y="2735541"/>
            <a:ext cx="2430868" cy="1823151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86459EE-4B07-96BE-550F-CF26AE45F60A}"/>
              </a:ext>
            </a:extLst>
          </p:cNvPr>
          <p:cNvSpPr txBox="1"/>
          <p:nvPr/>
        </p:nvSpPr>
        <p:spPr>
          <a:xfrm>
            <a:off x="175645" y="4729980"/>
            <a:ext cx="5763141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900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Images :</a:t>
            </a:r>
            <a:r>
              <a:rPr lang="en-GB" sz="900" dirty="0">
                <a:solidFill>
                  <a:schemeClr val="lt1"/>
                </a:solidFill>
              </a:rPr>
              <a:t>Crispin Hughes, Joe Twigg, Ellen Foster Price</a:t>
            </a:r>
            <a:endParaRPr lang="en-GB" sz="900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B378DE4-13E5-6969-128C-FC9A91D40683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22356" y="2735541"/>
            <a:ext cx="2734727" cy="18231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654814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24"/>
          <p:cNvSpPr txBox="1"/>
          <p:nvPr/>
        </p:nvSpPr>
        <p:spPr>
          <a:xfrm>
            <a:off x="2136098" y="2707762"/>
            <a:ext cx="4871803" cy="10156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ctr"/>
            <a:r>
              <a:rPr lang="en" sz="2000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Please get in touch for support </a:t>
            </a:r>
          </a:p>
          <a:p>
            <a:pPr algn="ctr"/>
            <a:r>
              <a:rPr lang="en" sz="2000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or advice at </a:t>
            </a:r>
            <a:endParaRPr lang="en-US" sz="2000" dirty="0">
              <a:solidFill>
                <a:schemeClr val="lt1"/>
              </a:solidFill>
            </a:endParaRPr>
          </a:p>
          <a:p>
            <a: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dirty="0" err="1">
                <a:solidFill>
                  <a:schemeClr val="lt1"/>
                </a:solidFill>
              </a:rPr>
              <a:t>hello</a:t>
            </a:r>
            <a:r>
              <a:rPr lang="en" sz="2000" b="0" i="0" u="none" strike="noStrike" cap="none" dirty="0" err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@mumsforlungs.org</a:t>
            </a:r>
            <a:endParaRPr lang="en-GB" sz="2000" b="0" i="0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id="96" name="Google Shape;96;p24"/>
          <p:cNvSpPr/>
          <p:nvPr/>
        </p:nvSpPr>
        <p:spPr>
          <a:xfrm>
            <a:off x="659957" y="584200"/>
            <a:ext cx="9144000" cy="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B6F"/>
              </a:buClr>
              <a:buSzPts val="1000"/>
              <a:buFont typeface="Arial"/>
              <a:buNone/>
            </a:pPr>
            <a:r>
              <a:rPr lang="en" sz="1000" b="0" i="0" u="none" strike="noStrike" cap="none">
                <a:solidFill>
                  <a:srgbClr val="007B6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7" name="Google Shape;97;p24"/>
          <p:cNvSpPr/>
          <p:nvPr/>
        </p:nvSpPr>
        <p:spPr>
          <a:xfrm>
            <a:off x="659957" y="711200"/>
            <a:ext cx="9144000" cy="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B6F"/>
              </a:buClr>
              <a:buSzPts val="1000"/>
              <a:buFont typeface="Arial"/>
              <a:buNone/>
            </a:pPr>
            <a:r>
              <a:rPr lang="en" sz="1000" b="0" i="0" u="none" strike="noStrike" cap="none">
                <a:solidFill>
                  <a:srgbClr val="007B6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8" name="Google Shape;98;p24"/>
          <p:cNvSpPr txBox="1"/>
          <p:nvPr/>
        </p:nvSpPr>
        <p:spPr>
          <a:xfrm>
            <a:off x="1979876" y="4403941"/>
            <a:ext cx="6098402" cy="318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11430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 b="0" i="0" u="sng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www.mumsforlungs.org</a:t>
            </a:r>
            <a:r>
              <a:rPr lang="en"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     |     Social media: @mumsforlungs</a:t>
            </a: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1776A51-DB26-AA1B-72BB-6C1D32F54B3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45724" y="638483"/>
            <a:ext cx="1252550" cy="125255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1BD5F4-7C35-F2F9-825D-5D0455CFE1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86324" y="1767164"/>
            <a:ext cx="4971352" cy="1609171"/>
          </a:xfrm>
        </p:spPr>
        <p:txBody>
          <a:bodyPr/>
          <a:lstStyle/>
          <a:p>
            <a:pPr algn="ctr"/>
            <a:r>
              <a:rPr lang="en-GB" sz="4000" dirty="0">
                <a:solidFill>
                  <a:schemeClr val="bg1"/>
                </a:solidFill>
              </a:rPr>
              <a:t>What do we use our lungs for?</a:t>
            </a:r>
          </a:p>
        </p:txBody>
      </p:sp>
    </p:spTree>
    <p:extLst>
      <p:ext uri="{BB962C8B-B14F-4D97-AF65-F5344CB8AC3E}">
        <p14:creationId xmlns:p14="http://schemas.microsoft.com/office/powerpoint/2010/main" val="38610873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erson holding balloons in the air&#10;&#10;Description automatically generated">
            <a:extLst>
              <a:ext uri="{FF2B5EF4-FFF2-40B4-BE49-F238E27FC236}">
                <a16:creationId xmlns:a16="http://schemas.microsoft.com/office/drawing/2014/main" id="{B4CDD5F0-5369-DDBE-BDF4-4D3422DB488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46187" y="445025"/>
            <a:ext cx="2265254" cy="1654191"/>
          </a:xfrm>
          <a:prstGeom prst="rect">
            <a:avLst/>
          </a:prstGeom>
        </p:spPr>
      </p:pic>
      <p:pic>
        <p:nvPicPr>
          <p:cNvPr id="7" name="Picture 6" descr="A group of lit candles&#10;&#10;Description automatically generated">
            <a:extLst>
              <a:ext uri="{FF2B5EF4-FFF2-40B4-BE49-F238E27FC236}">
                <a16:creationId xmlns:a16="http://schemas.microsoft.com/office/drawing/2014/main" id="{ADA811ED-16D7-EE70-9D6D-6783C65C637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09288" y="927220"/>
            <a:ext cx="1894600" cy="1233693"/>
          </a:xfrm>
          <a:prstGeom prst="rect">
            <a:avLst/>
          </a:prstGeom>
        </p:spPr>
      </p:pic>
      <p:pic>
        <p:nvPicPr>
          <p:cNvPr id="9" name="Picture 8" descr="A person blowing a kiss&#10;&#10;Description automatically generated">
            <a:extLst>
              <a:ext uri="{FF2B5EF4-FFF2-40B4-BE49-F238E27FC236}">
                <a16:creationId xmlns:a16="http://schemas.microsoft.com/office/drawing/2014/main" id="{EA400A4A-BE93-0F87-D8AC-3DA87A8ABA9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62231" y="2624783"/>
            <a:ext cx="1678560" cy="1698154"/>
          </a:xfrm>
          <a:prstGeom prst="rect">
            <a:avLst/>
          </a:prstGeom>
        </p:spPr>
      </p:pic>
      <p:pic>
        <p:nvPicPr>
          <p:cNvPr id="11" name="Picture 10" descr="A person blowing bubbles outside&#10;&#10;Description automatically generated">
            <a:extLst>
              <a:ext uri="{FF2B5EF4-FFF2-40B4-BE49-F238E27FC236}">
                <a16:creationId xmlns:a16="http://schemas.microsoft.com/office/drawing/2014/main" id="{DACD1851-9BA4-D543-61F9-4FD11988970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66661" y="3323832"/>
            <a:ext cx="2670417" cy="1467804"/>
          </a:xfrm>
          <a:prstGeom prst="rect">
            <a:avLst/>
          </a:prstGeom>
        </p:spPr>
      </p:pic>
      <p:pic>
        <p:nvPicPr>
          <p:cNvPr id="13" name="Picture 12" descr="A person blowing a bubble&#10;&#10;Description automatically generated">
            <a:extLst>
              <a:ext uri="{FF2B5EF4-FFF2-40B4-BE49-F238E27FC236}">
                <a16:creationId xmlns:a16="http://schemas.microsoft.com/office/drawing/2014/main" id="{AC0F8A39-4A28-3F6B-BA30-60A92EEBB2A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83615" y="733777"/>
            <a:ext cx="2120895" cy="1464855"/>
          </a:xfrm>
          <a:prstGeom prst="rect">
            <a:avLst/>
          </a:prstGeom>
        </p:spPr>
      </p:pic>
      <p:pic>
        <p:nvPicPr>
          <p:cNvPr id="15" name="Picture 14" descr="A child playing a trumpet&#10;&#10;Description automatically generated">
            <a:extLst>
              <a:ext uri="{FF2B5EF4-FFF2-40B4-BE49-F238E27FC236}">
                <a16:creationId xmlns:a16="http://schemas.microsoft.com/office/drawing/2014/main" id="{8B3DDD53-DE83-3B6D-573C-C8302D6BDDA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153740" y="145636"/>
            <a:ext cx="1678560" cy="2663100"/>
          </a:xfrm>
          <a:prstGeom prst="rect">
            <a:avLst/>
          </a:prstGeom>
        </p:spPr>
      </p:pic>
      <p:pic>
        <p:nvPicPr>
          <p:cNvPr id="17" name="Picture 16" descr="A person wearing a referee uniform&#10;&#10;Description automatically generated">
            <a:extLst>
              <a:ext uri="{FF2B5EF4-FFF2-40B4-BE49-F238E27FC236}">
                <a16:creationId xmlns:a16="http://schemas.microsoft.com/office/drawing/2014/main" id="{8A52ABA4-D89B-668D-1E8A-B30289AD41AA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266399" y="2606434"/>
            <a:ext cx="1767266" cy="2204463"/>
          </a:xfrm>
          <a:prstGeom prst="rect">
            <a:avLst/>
          </a:prstGeom>
        </p:spPr>
      </p:pic>
      <p:pic>
        <p:nvPicPr>
          <p:cNvPr id="19" name="Picture 18" descr="A close up of a dandelion&#10;&#10;Description automatically generated">
            <a:extLst>
              <a:ext uri="{FF2B5EF4-FFF2-40B4-BE49-F238E27FC236}">
                <a16:creationId xmlns:a16="http://schemas.microsoft.com/office/drawing/2014/main" id="{415F9FE5-2E33-3478-12C4-257CE8A01C5C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8063" y="2446919"/>
            <a:ext cx="1678560" cy="18736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23914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7B971B-0752-C3AA-0353-8047AF5936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47995" y="489981"/>
            <a:ext cx="4828191" cy="572700"/>
          </a:xfrm>
        </p:spPr>
        <p:txBody>
          <a:bodyPr/>
          <a:lstStyle/>
          <a:p>
            <a:r>
              <a:rPr lang="en-GB" sz="3600" dirty="0">
                <a:solidFill>
                  <a:schemeClr val="bg1"/>
                </a:solidFill>
              </a:rPr>
              <a:t>What do our lungs do?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39BCD62-75B4-4E4A-074E-A968C913DE3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0466" y="1537486"/>
            <a:ext cx="3613914" cy="2572502"/>
          </a:xfrm>
        </p:spPr>
        <p:txBody>
          <a:bodyPr/>
          <a:lstStyle/>
          <a:p>
            <a:pPr marL="114300" indent="0">
              <a:buNone/>
            </a:pPr>
            <a:endParaRPr lang="en-GB" dirty="0">
              <a:solidFill>
                <a:schemeClr val="bg1"/>
              </a:solidFill>
              <a:latin typeface="freight-text-pro"/>
            </a:endParaRPr>
          </a:p>
          <a:p>
            <a:pPr>
              <a:buClr>
                <a:schemeClr val="bg1"/>
              </a:buClr>
            </a:pPr>
            <a:r>
              <a:rPr lang="en-GB" sz="2400" b="0" i="0" dirty="0">
                <a:solidFill>
                  <a:schemeClr val="bg1"/>
                </a:solidFill>
                <a:effectLst/>
                <a:latin typeface="freight-text-pro"/>
              </a:rPr>
              <a:t>They are one of our biggest organs</a:t>
            </a:r>
          </a:p>
          <a:p>
            <a:endParaRPr lang="en-GB" sz="2400" dirty="0">
              <a:solidFill>
                <a:schemeClr val="bg1"/>
              </a:solidFill>
              <a:latin typeface="freight-text-pro"/>
            </a:endParaRPr>
          </a:p>
          <a:p>
            <a:pPr>
              <a:buClr>
                <a:schemeClr val="bg1"/>
              </a:buClr>
            </a:pPr>
            <a:r>
              <a:rPr lang="en-GB" sz="2400" dirty="0">
                <a:solidFill>
                  <a:schemeClr val="bg1"/>
                </a:solidFill>
                <a:latin typeface="freight-text-pro"/>
              </a:rPr>
              <a:t>Our lungs contain alveoli</a:t>
            </a:r>
            <a:endParaRPr lang="en-GB" sz="2400" dirty="0">
              <a:solidFill>
                <a:schemeClr val="bg1"/>
              </a:solidFill>
            </a:endParaRPr>
          </a:p>
        </p:txBody>
      </p:sp>
      <p:pic>
        <p:nvPicPr>
          <p:cNvPr id="7" name="Picture 6" descr="A group of broccoli on a green surface&#10;&#10;Description automatically generated">
            <a:extLst>
              <a:ext uri="{FF2B5EF4-FFF2-40B4-BE49-F238E27FC236}">
                <a16:creationId xmlns:a16="http://schemas.microsoft.com/office/drawing/2014/main" id="{F7FCBF75-9AE9-F894-1160-1B472BE6D54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33313" y="1399470"/>
            <a:ext cx="3309232" cy="31694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80166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CF1547-F264-A56D-1ED7-BD5F3EBBEB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48872" y="1898697"/>
            <a:ext cx="5646255" cy="1346105"/>
          </a:xfrm>
        </p:spPr>
        <p:txBody>
          <a:bodyPr/>
          <a:lstStyle/>
          <a:p>
            <a:pPr algn="ctr"/>
            <a:r>
              <a:rPr lang="en-GB" sz="4000" dirty="0">
                <a:solidFill>
                  <a:schemeClr val="bg1"/>
                </a:solidFill>
              </a:rPr>
              <a:t>How many times do we </a:t>
            </a:r>
            <a:br>
              <a:rPr lang="en-GB" sz="4000" dirty="0">
                <a:solidFill>
                  <a:schemeClr val="bg1"/>
                </a:solidFill>
              </a:rPr>
            </a:br>
            <a:r>
              <a:rPr lang="en-GB" sz="4000" dirty="0">
                <a:solidFill>
                  <a:schemeClr val="bg1"/>
                </a:solidFill>
              </a:rPr>
              <a:t>breathe in a minute?</a:t>
            </a:r>
          </a:p>
        </p:txBody>
      </p:sp>
    </p:spTree>
    <p:extLst>
      <p:ext uri="{BB962C8B-B14F-4D97-AF65-F5344CB8AC3E}">
        <p14:creationId xmlns:p14="http://schemas.microsoft.com/office/powerpoint/2010/main" val="25340949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85C93A-3540-0C62-B8E0-DBD5FFB7B8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>
                <a:solidFill>
                  <a:schemeClr val="bg1"/>
                </a:solidFill>
              </a:rPr>
              <a:t>Who takes the most breaths per minute?</a:t>
            </a:r>
          </a:p>
        </p:txBody>
      </p:sp>
      <p:pic>
        <p:nvPicPr>
          <p:cNvPr id="5" name="Picture 4" descr="A baby sitting on a carpet&#10;&#10;Description automatically generated">
            <a:extLst>
              <a:ext uri="{FF2B5EF4-FFF2-40B4-BE49-F238E27FC236}">
                <a16:creationId xmlns:a16="http://schemas.microsoft.com/office/drawing/2014/main" id="{9E4166DC-634F-2A81-06A0-7F89F4658F8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297840" y="1872331"/>
            <a:ext cx="2706132" cy="1804088"/>
          </a:xfrm>
          <a:prstGeom prst="rect">
            <a:avLst/>
          </a:prstGeom>
        </p:spPr>
      </p:pic>
      <p:pic>
        <p:nvPicPr>
          <p:cNvPr id="7" name="Picture 6" descr="A child in a blue coat and hat standing in front of a tree&#10;&#10;Description automatically generated">
            <a:extLst>
              <a:ext uri="{FF2B5EF4-FFF2-40B4-BE49-F238E27FC236}">
                <a16:creationId xmlns:a16="http://schemas.microsoft.com/office/drawing/2014/main" id="{8EC31ED9-AAAD-229D-DA2C-6109E75D9CB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3059246" y="1870706"/>
            <a:ext cx="2706131" cy="1804087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29B79445-D3C5-BACB-4D06-C86CCD847D7C}"/>
              </a:ext>
            </a:extLst>
          </p:cNvPr>
          <p:cNvSpPr txBox="1"/>
          <p:nvPr/>
        </p:nvSpPr>
        <p:spPr>
          <a:xfrm>
            <a:off x="793504" y="4196220"/>
            <a:ext cx="175944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solidFill>
                  <a:schemeClr val="bg1"/>
                </a:solidFill>
              </a:rPr>
              <a:t>1 – 2 year old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D654F96-BCC7-A93D-859A-C77D5FEE5CA0}"/>
              </a:ext>
            </a:extLst>
          </p:cNvPr>
          <p:cNvSpPr txBox="1"/>
          <p:nvPr/>
        </p:nvSpPr>
        <p:spPr>
          <a:xfrm>
            <a:off x="3654138" y="4235094"/>
            <a:ext cx="18357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solidFill>
                  <a:schemeClr val="bg1"/>
                </a:solidFill>
              </a:rPr>
              <a:t>2 - 5 year old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F5E1CAB-E6B7-40D3-1B3B-8092D10A3EAD}"/>
              </a:ext>
            </a:extLst>
          </p:cNvPr>
          <p:cNvSpPr txBox="1"/>
          <p:nvPr/>
        </p:nvSpPr>
        <p:spPr>
          <a:xfrm>
            <a:off x="6420284" y="4201930"/>
            <a:ext cx="19302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solidFill>
                  <a:schemeClr val="bg1"/>
                </a:solidFill>
              </a:rPr>
              <a:t>5 -12  year old</a:t>
            </a:r>
          </a:p>
        </p:txBody>
      </p:sp>
      <p:pic>
        <p:nvPicPr>
          <p:cNvPr id="6" name="Picture 5" descr="A person sitting on the ground smiling&#10;&#10;Description automatically generated">
            <a:extLst>
              <a:ext uri="{FF2B5EF4-FFF2-40B4-BE49-F238E27FC236}">
                <a16:creationId xmlns:a16="http://schemas.microsoft.com/office/drawing/2014/main" id="{A5E9AC94-835F-CEB0-82F1-50EC4BA6417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71673" y="1419684"/>
            <a:ext cx="2005223" cy="27061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58822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A77DA2-72B2-194A-C102-4159772826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9993" y="454651"/>
            <a:ext cx="3634658" cy="572700"/>
          </a:xfrm>
        </p:spPr>
        <p:txBody>
          <a:bodyPr/>
          <a:lstStyle/>
          <a:p>
            <a:r>
              <a:rPr lang="en-GB" sz="4000" dirty="0">
                <a:solidFill>
                  <a:schemeClr val="bg1"/>
                </a:solidFill>
              </a:rPr>
              <a:t>Love our lungs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55C7E6B-B0AA-522D-42F3-E64CB312E0C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33929" y="1958459"/>
            <a:ext cx="4331245" cy="779645"/>
          </a:xfrm>
        </p:spPr>
        <p:txBody>
          <a:bodyPr/>
          <a:lstStyle/>
          <a:p>
            <a:pPr>
              <a:buClr>
                <a:schemeClr val="bg1"/>
              </a:buClr>
            </a:pPr>
            <a:r>
              <a:rPr lang="en-GB" dirty="0">
                <a:solidFill>
                  <a:schemeClr val="bg1"/>
                </a:solidFill>
              </a:rPr>
              <a:t>Did you know that our lungs grow until we are 18?</a:t>
            </a:r>
          </a:p>
          <a:p>
            <a:endParaRPr lang="en-GB" dirty="0">
              <a:solidFill>
                <a:schemeClr val="bg1"/>
              </a:solidFill>
            </a:endParaRPr>
          </a:p>
          <a:p>
            <a:endParaRPr lang="en-GB" dirty="0">
              <a:solidFill>
                <a:schemeClr val="bg1"/>
              </a:solidFill>
            </a:endParaRPr>
          </a:p>
        </p:txBody>
      </p:sp>
      <p:pic>
        <p:nvPicPr>
          <p:cNvPr id="4" name="Picture 3" descr="A chest x-ray of a person&#10;&#10;Description automatically generated">
            <a:extLst>
              <a:ext uri="{FF2B5EF4-FFF2-40B4-BE49-F238E27FC236}">
                <a16:creationId xmlns:a16="http://schemas.microsoft.com/office/drawing/2014/main" id="{3CA02CD7-1804-7D65-3A22-A657316588B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35698" y="907334"/>
            <a:ext cx="2799406" cy="36615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840348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7"/>
          <p:cNvSpPr txBox="1">
            <a:spLocks noGrp="1"/>
          </p:cNvSpPr>
          <p:nvPr>
            <p:ph type="title"/>
          </p:nvPr>
        </p:nvSpPr>
        <p:spPr>
          <a:xfrm>
            <a:off x="733427" y="666118"/>
            <a:ext cx="3954075" cy="5299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" sz="3200" dirty="0">
                <a:solidFill>
                  <a:schemeClr val="lt1"/>
                </a:solidFill>
              </a:rPr>
              <a:t>What is air pollution?</a:t>
            </a:r>
            <a:endParaRPr sz="3200" dirty="0"/>
          </a:p>
        </p:txBody>
      </p:sp>
      <p:sp>
        <p:nvSpPr>
          <p:cNvPr id="73" name="Google Shape;73;p7"/>
          <p:cNvSpPr txBox="1"/>
          <p:nvPr/>
        </p:nvSpPr>
        <p:spPr>
          <a:xfrm>
            <a:off x="557704" y="1376649"/>
            <a:ext cx="4644917" cy="23791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14300">
              <a:lnSpc>
                <a:spcPct val="115000"/>
              </a:lnSpc>
              <a:buClr>
                <a:srgbClr val="FFFFFF"/>
              </a:buClr>
              <a:buSzPts val="1680"/>
              <a:defRPr/>
            </a:pP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34290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Char char="●"/>
              <a:tabLst/>
              <a:defRPr/>
            </a:pPr>
            <a:r>
              <a:rPr kumimoji="0" lang="en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Nitrogen dioxide (NO2)</a:t>
            </a:r>
            <a:endParaRPr kumimoji="0" sz="2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114300" marR="0" lvl="0" indent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Font typeface="Arial"/>
              <a:buNone/>
              <a:tabLst/>
              <a:defRPr/>
            </a:pPr>
            <a:r>
              <a:rPr lang="en" sz="2000" dirty="0">
                <a:solidFill>
                  <a:srgbClr val="FFFFFF"/>
                </a:solidFill>
              </a:rPr>
              <a:t>Mostly created by transport</a:t>
            </a:r>
            <a:br>
              <a:rPr lang="en" sz="20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Arial"/>
                <a:ea typeface="Arial"/>
                <a:cs typeface="Arial"/>
              </a:rPr>
            </a:br>
            <a:endParaRPr kumimoji="0" sz="20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34290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Char char="●"/>
              <a:tabLst/>
              <a:defRPr/>
            </a:pPr>
            <a:r>
              <a:rPr kumimoji="0" lang="en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Particulate matter (PM2.5 / PM10)</a:t>
            </a:r>
            <a:endParaRPr kumimoji="0" sz="2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114300">
              <a:lnSpc>
                <a:spcPct val="115000"/>
              </a:lnSpc>
              <a:buClr>
                <a:srgbClr val="595959"/>
              </a:buClr>
              <a:buSzPts val="1800"/>
              <a:defRPr/>
            </a:pPr>
            <a:r>
              <a:rPr kumimoji="0" lang="en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Microscopic particles like soot and dust that we breathe in </a:t>
            </a:r>
            <a:endParaRPr lang="en" sz="2000" dirty="0">
              <a:solidFill>
                <a:srgbClr val="FFFFFF"/>
              </a:solidFill>
            </a:endParaRPr>
          </a:p>
          <a:p>
            <a:pPr marL="114300" marR="0" lvl="0" indent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Font typeface="Arial"/>
              <a:buNone/>
              <a:tabLst/>
              <a:defRPr/>
            </a:pPr>
            <a:endParaRPr lang="en" dirty="0">
              <a:solidFill>
                <a:srgbClr val="FFFFFF"/>
              </a:solidFill>
            </a:endParaRPr>
          </a:p>
          <a:p>
            <a:pPr marL="114300" marR="0" lvl="0" indent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114300" marR="0" lvl="0" indent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  <a:p>
            <a:pPr marL="114300" marR="0" lvl="0" indent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Font typeface="Arial"/>
              <a:buNone/>
              <a:tabLst/>
              <a:defRPr/>
            </a:pPr>
            <a:endParaRPr kumimoji="0" sz="1100" b="0" i="0" u="none" strike="noStrike" kern="0" cap="none" spc="0" normalizeH="0" baseline="0" noProof="0" dirty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  <a:p>
            <a:pPr marL="114300" marR="0" lvl="0" indent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Font typeface="Arial"/>
              <a:buNone/>
              <a:tabLst/>
              <a:defRPr/>
            </a:pPr>
            <a:br>
              <a:rPr lang="en" sz="13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Arial"/>
                <a:ea typeface="Arial"/>
                <a:cs typeface="Arial"/>
              </a:rPr>
            </a:br>
            <a:br>
              <a:rPr lang="en" sz="13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Arial"/>
                <a:ea typeface="Arial"/>
                <a:cs typeface="Arial"/>
              </a:rPr>
            </a:br>
            <a:br>
              <a:rPr lang="en" sz="12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Arial"/>
                <a:ea typeface="Arial"/>
                <a:cs typeface="Arial"/>
              </a:rPr>
            </a:br>
            <a:endParaRPr kumimoji="0" sz="12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22860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Font typeface="Arial"/>
              <a:buNone/>
              <a:tabLst/>
              <a:defRPr/>
            </a:pPr>
            <a:endParaRPr kumimoji="0" sz="12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75" name="Google Shape;75;p7"/>
          <p:cNvPicPr preferRelativeResize="0"/>
          <p:nvPr/>
        </p:nvPicPr>
        <p:blipFill rotWithShape="1">
          <a:blip r:embed="rId3" cstate="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590268" y="1376649"/>
            <a:ext cx="2852937" cy="222513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86ACC5-6B9D-4DB7-A9FF-E36D63DA22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465" y="589401"/>
            <a:ext cx="5665588" cy="572700"/>
          </a:xfrm>
        </p:spPr>
        <p:txBody>
          <a:bodyPr/>
          <a:lstStyle/>
          <a:p>
            <a:r>
              <a:rPr lang="en-GB" sz="3200" dirty="0">
                <a:solidFill>
                  <a:schemeClr val="bg1"/>
                </a:solidFill>
              </a:rPr>
              <a:t>What creates air pollution?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B01D6A1-A2B7-7B36-DD8C-48638EBCD3F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400" y="1162101"/>
            <a:ext cx="5575269" cy="2456998"/>
          </a:xfrm>
        </p:spPr>
        <p:txBody>
          <a:bodyPr/>
          <a:lstStyle/>
          <a:p>
            <a:pPr>
              <a:buClr>
                <a:schemeClr val="bg1"/>
              </a:buClr>
            </a:pPr>
            <a:endParaRPr lang="en-GB" dirty="0">
              <a:solidFill>
                <a:schemeClr val="bg1"/>
              </a:solidFill>
            </a:endParaRPr>
          </a:p>
          <a:p>
            <a:pPr>
              <a:buClr>
                <a:schemeClr val="bg1"/>
              </a:buClr>
            </a:pPr>
            <a:r>
              <a:rPr lang="en-GB" sz="2400" dirty="0">
                <a:solidFill>
                  <a:schemeClr val="bg1"/>
                </a:solidFill>
              </a:rPr>
              <a:t>Look at the pictures</a:t>
            </a:r>
          </a:p>
          <a:p>
            <a:pPr>
              <a:buClr>
                <a:schemeClr val="bg1"/>
              </a:buClr>
            </a:pPr>
            <a:endParaRPr lang="en-GB" sz="2400" dirty="0">
              <a:solidFill>
                <a:schemeClr val="bg1"/>
              </a:solidFill>
            </a:endParaRPr>
          </a:p>
          <a:p>
            <a:pPr>
              <a:buClr>
                <a:schemeClr val="bg1"/>
              </a:buClr>
            </a:pPr>
            <a:r>
              <a:rPr lang="en-GB" sz="2400" dirty="0">
                <a:solidFill>
                  <a:schemeClr val="bg1"/>
                </a:solidFill>
              </a:rPr>
              <a:t>Which is the most polluting?</a:t>
            </a:r>
          </a:p>
          <a:p>
            <a:pPr>
              <a:buClr>
                <a:schemeClr val="bg1"/>
              </a:buClr>
            </a:pPr>
            <a:r>
              <a:rPr lang="en-GB" sz="2400" dirty="0">
                <a:solidFill>
                  <a:schemeClr val="bg1"/>
                </a:solidFill>
              </a:rPr>
              <a:t>Which is the least polluting?</a:t>
            </a:r>
          </a:p>
        </p:txBody>
      </p:sp>
    </p:spTree>
    <p:extLst>
      <p:ext uri="{BB962C8B-B14F-4D97-AF65-F5344CB8AC3E}">
        <p14:creationId xmlns:p14="http://schemas.microsoft.com/office/powerpoint/2010/main" val="1656117841"/>
      </p:ext>
    </p:extLst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24222</TotalTime>
  <Words>948</Words>
  <Application>Microsoft Macintosh PowerPoint</Application>
  <PresentationFormat>On-screen Show (16:9)</PresentationFormat>
  <Paragraphs>88</Paragraphs>
  <Slides>18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18</vt:i4>
      </vt:variant>
    </vt:vector>
  </HeadingPairs>
  <TitlesOfParts>
    <vt:vector size="23" baseType="lpstr">
      <vt:lpstr>Arial</vt:lpstr>
      <vt:lpstr>Calibri</vt:lpstr>
      <vt:lpstr>freight-text-pro</vt:lpstr>
      <vt:lpstr>Simple Light</vt:lpstr>
      <vt:lpstr>1_Simple Light</vt:lpstr>
      <vt:lpstr>PowerPoint Presentation</vt:lpstr>
      <vt:lpstr>What do we use our lungs for?</vt:lpstr>
      <vt:lpstr>PowerPoint Presentation</vt:lpstr>
      <vt:lpstr>What do our lungs do?</vt:lpstr>
      <vt:lpstr>How many times do we  breathe in a minute?</vt:lpstr>
      <vt:lpstr>Who takes the most breaths per minute?</vt:lpstr>
      <vt:lpstr>Love our lungs</vt:lpstr>
      <vt:lpstr>What is air pollution?</vt:lpstr>
      <vt:lpstr>What creates air pollution?</vt:lpstr>
      <vt:lpstr>PowerPoint Presentation</vt:lpstr>
      <vt:lpstr>What can we do?</vt:lpstr>
      <vt:lpstr>What can we do?</vt:lpstr>
      <vt:lpstr>What can we do?</vt:lpstr>
      <vt:lpstr>What can we do?</vt:lpstr>
      <vt:lpstr>What can we do?</vt:lpstr>
      <vt:lpstr>What can we do?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Jemima Hartshorn</dc:creator>
  <cp:lastModifiedBy>Jane Dutton</cp:lastModifiedBy>
  <cp:revision>16</cp:revision>
  <dcterms:modified xsi:type="dcterms:W3CDTF">2023-12-12T11:16:46Z</dcterms:modified>
</cp:coreProperties>
</file>