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tjQL1iGE2KnX7nnEddYKjyHcu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6653"/>
  </p:normalViewPr>
  <p:slideViewPr>
    <p:cSldViewPr snapToGrid="0">
      <p:cViewPr varScale="1">
        <p:scale>
          <a:sx n="95" d="100"/>
          <a:sy n="95" d="100"/>
        </p:scale>
        <p:origin x="12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heguardian.com/environment/2017/jun/12/children-risk-air-pollution-cars-former-uk-chief-scientist-war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icef.org/rosa/stories/toxic-air-harming-our-children-every-breath-they-tak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Holding slide for the start of the assembly, as people come in.</a:t>
            </a:r>
            <a:endParaRPr/>
          </a:p>
        </p:txBody>
      </p:sp>
      <p:sp>
        <p:nvSpPr>
          <p:cNvPr id="15" name="Google Shape;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Or take public transport…</a:t>
            </a:r>
            <a:endParaRPr b="0"/>
          </a:p>
          <a:p>
            <a:pPr marL="457200" marR="0" lvl="0" indent="-228600" algn="l" rtl="0">
              <a:lnSpc>
                <a:spcPct val="100000"/>
              </a:lnSpc>
              <a:spcBef>
                <a:spcPts val="0"/>
              </a:spcBef>
              <a:spcAft>
                <a:spcPts val="0"/>
              </a:spcAft>
              <a:buClr>
                <a:srgbClr val="000000"/>
              </a:buClr>
              <a:buSzPts val="1400"/>
              <a:buFont typeface="Arial"/>
              <a:buNone/>
            </a:pPr>
            <a:endParaRPr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b="0" i="1" u="none" strike="noStrike">
                <a:solidFill>
                  <a:srgbClr val="000000"/>
                </a:solidFill>
                <a:latin typeface="Calibri"/>
                <a:ea typeface="Calibri"/>
                <a:cs typeface="Calibri"/>
                <a:sym typeface="Calibri"/>
              </a:rPr>
              <a:t>[Question you can ask older years: Why do you think taking public transport is better than driving? </a:t>
            </a:r>
            <a:endParaRPr/>
          </a:p>
          <a:p>
            <a:pPr marL="0" marR="0" lvl="0" indent="0" algn="l" rtl="0">
              <a:lnSpc>
                <a:spcPct val="100000"/>
              </a:lnSpc>
              <a:spcBef>
                <a:spcPts val="0"/>
              </a:spcBef>
              <a:spcAft>
                <a:spcPts val="0"/>
              </a:spcAft>
              <a:buClr>
                <a:srgbClr val="000000"/>
              </a:buClr>
              <a:buSzPts val="1400"/>
              <a:buFont typeface="Arial"/>
              <a:buNone/>
            </a:pPr>
            <a:r>
              <a:rPr lang="en-US" b="0" i="1" u="none" strike="noStrike">
                <a:solidFill>
                  <a:srgbClr val="000000"/>
                </a:solidFill>
                <a:latin typeface="Calibri"/>
                <a:ea typeface="Calibri"/>
                <a:cs typeface="Calibri"/>
                <a:sym typeface="Calibri"/>
              </a:rPr>
              <a:t>Answer you want/or can steer towards: More people can travel in one bus or train than one car, so if lots of people use buses and trains there will be fewer cars on</a:t>
            </a:r>
            <a:r>
              <a:rPr lang="en-US" i="1">
                <a:solidFill>
                  <a:srgbClr val="000000"/>
                </a:solidFill>
              </a:rPr>
              <a:t> </a:t>
            </a:r>
            <a:r>
              <a:rPr lang="en-US" b="0" i="1" u="none" strike="noStrike">
                <a:solidFill>
                  <a:srgbClr val="000000"/>
                </a:solidFill>
                <a:latin typeface="Calibri"/>
                <a:ea typeface="Calibri"/>
                <a:cs typeface="Calibri"/>
                <a:sym typeface="Calibri"/>
              </a:rPr>
              <a:t>the road. Therefore there is less pollution, even though buses and trains still create pollution.]</a:t>
            </a:r>
            <a:endParaRPr i="1"/>
          </a:p>
        </p:txBody>
      </p:sp>
      <p:sp>
        <p:nvSpPr>
          <p:cNvPr id="61" name="Google Shape;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Walking is also great, if you can! </a:t>
            </a:r>
            <a:endParaRPr/>
          </a:p>
          <a:p>
            <a:pPr marL="0" lvl="0" indent="0" algn="l" rtl="0">
              <a:lnSpc>
                <a:spcPct val="100000"/>
              </a:lnSpc>
              <a:spcBef>
                <a:spcPts val="0"/>
              </a:spcBef>
              <a:spcAft>
                <a:spcPts val="0"/>
              </a:spcAft>
              <a:buSzPts val="1400"/>
              <a:buNone/>
            </a:pPr>
            <a:endParaRPr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Did you know that we need 200 muscles just to take one step? Even just walking for 10 minutes a day helps to keep us fit, healthy and active. </a:t>
            </a:r>
            <a:endParaRPr/>
          </a:p>
        </p:txBody>
      </p:sp>
      <p:sp>
        <p:nvSpPr>
          <p:cNvPr id="66" name="Google Shape;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What else can you do?</a:t>
            </a:r>
            <a:endParaRPr b="0" dirty="0"/>
          </a:p>
          <a:p>
            <a:pPr marL="228600" lvl="0" indent="0" algn="l" rtl="0">
              <a:lnSpc>
                <a:spcPct val="100000"/>
              </a:lnSpc>
              <a:spcBef>
                <a:spcPts val="0"/>
              </a:spcBef>
              <a:spcAft>
                <a:spcPts val="0"/>
              </a:spcAft>
              <a:buSzPts val="1400"/>
              <a:buNone/>
            </a:pPr>
            <a:endParaRPr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Talk to your friends about how important clean air is, and how to stay away from dirty air. </a:t>
            </a:r>
          </a:p>
          <a:p>
            <a:pPr marL="0" lvl="0" indent="0" algn="l" rtl="0">
              <a:lnSpc>
                <a:spcPct val="100000"/>
              </a:lnSpc>
              <a:spcBef>
                <a:spcPts val="0"/>
              </a:spcBef>
              <a:spcAft>
                <a:spcPts val="0"/>
              </a:spcAft>
              <a:buSzPts val="1400"/>
              <a:buNone/>
            </a:pPr>
            <a:r>
              <a:rPr lang="en-GB" sz="1800" b="0" i="0" u="none" strike="noStrike" dirty="0">
                <a:solidFill>
                  <a:srgbClr val="FFFFFF"/>
                </a:solidFill>
                <a:effectLst/>
                <a:latin typeface="Arial" panose="020B0604020202020204" pitchFamily="34" charset="0"/>
              </a:rPr>
              <a:t>Be a changemaker - tell someone about today – you have the power to change minds! </a:t>
            </a:r>
          </a:p>
          <a:p>
            <a:pPr marL="0" lvl="0" indent="0" algn="l" rtl="0">
              <a:lnSpc>
                <a:spcPct val="100000"/>
              </a:lnSpc>
              <a:spcBef>
                <a:spcPts val="0"/>
              </a:spcBef>
              <a:spcAft>
                <a:spcPts val="0"/>
              </a:spcAft>
              <a:buSzPts val="1400"/>
              <a:buNone/>
            </a:pPr>
            <a:r>
              <a:rPr lang="en-GB" sz="1800" b="0" i="0" u="none" strike="noStrike" dirty="0">
                <a:solidFill>
                  <a:srgbClr val="FFFFFF"/>
                </a:solidFill>
                <a:effectLst/>
                <a:latin typeface="Arial" panose="020B0604020202020204" pitchFamily="34" charset="0"/>
              </a:rPr>
              <a:t>You could also draw a picture or ask someone to help you write a letter and send it to your MP or someone else who is important</a:t>
            </a:r>
          </a:p>
        </p:txBody>
      </p:sp>
      <p:sp>
        <p:nvSpPr>
          <p:cNvPr id="72" name="Google Shape;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And make sure your parents know too.</a:t>
            </a:r>
            <a:endParaRPr b="0" dirty="0"/>
          </a:p>
          <a:p>
            <a:pPr marL="457200" lvl="0" indent="-228600" algn="l" rtl="0">
              <a:lnSpc>
                <a:spcPct val="100000"/>
              </a:lnSpc>
              <a:spcBef>
                <a:spcPts val="0"/>
              </a:spcBef>
              <a:spcAft>
                <a:spcPts val="0"/>
              </a:spcAft>
              <a:buSzPts val="1400"/>
              <a:buNone/>
            </a:pPr>
            <a:endParaRPr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Make sure they know it’s better to walk, scoot, cycle or wheel (if they can) than to drive, and that there is more pollution inside a car than outside it**.</a:t>
            </a:r>
            <a:endParaRPr b="0" dirty="0"/>
          </a:p>
          <a:p>
            <a:pPr marL="457200" lvl="0" indent="-228600" algn="l" rtl="0">
              <a:lnSpc>
                <a:spcPct val="100000"/>
              </a:lnSpc>
              <a:spcBef>
                <a:spcPts val="0"/>
              </a:spcBef>
              <a:spcAft>
                <a:spcPts val="0"/>
              </a:spcAft>
              <a:buSzPts val="1400"/>
              <a:buNone/>
            </a:pPr>
            <a:endParaRPr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And make sure they know that burning wood is bad for your health. </a:t>
            </a:r>
            <a:endParaRPr b="0" dirty="0"/>
          </a:p>
          <a:p>
            <a:pPr marL="228600" lvl="0" indent="0" algn="l" rtl="0">
              <a:lnSpc>
                <a:spcPct val="100000"/>
              </a:lnSpc>
              <a:spcBef>
                <a:spcPts val="0"/>
              </a:spcBef>
              <a:spcAft>
                <a:spcPts val="0"/>
              </a:spcAft>
              <a:buSzPts val="1400"/>
              <a:buNone/>
            </a:pPr>
            <a:br>
              <a:rPr lang="en-US" b="0" dirty="0"/>
            </a:br>
            <a:endParaRPr b="0" dirty="0"/>
          </a:p>
          <a:p>
            <a:pPr marL="0" lvl="0" indent="0" algn="l" rtl="0">
              <a:lnSpc>
                <a:spcPct val="115000"/>
              </a:lnSpc>
              <a:spcBef>
                <a:spcPts val="0"/>
              </a:spcBef>
              <a:spcAft>
                <a:spcPts val="0"/>
              </a:spcAft>
              <a:buClr>
                <a:schemeClr val="dk1"/>
              </a:buClr>
              <a:buSzPts val="1100"/>
              <a:buFont typeface="Arial"/>
              <a:buNone/>
            </a:pPr>
            <a:r>
              <a:rPr lang="en-US" i="1" dirty="0"/>
              <a:t>**[this depends on the traffic in front of the car,</a:t>
            </a:r>
            <a:r>
              <a:rPr lang="en-US" i="1" dirty="0">
                <a:uFill>
                  <a:noFill/>
                </a:uFill>
                <a:hlinkClick r:id="rId3"/>
              </a:rPr>
              <a:t> </a:t>
            </a:r>
            <a:r>
              <a:rPr lang="en-US" i="1" u="sng" dirty="0">
                <a:solidFill>
                  <a:srgbClr val="DCA10D"/>
                </a:solidFill>
                <a:hlinkClick r:id="rId3">
                  <a:extLst>
                    <a:ext uri="{A12FA001-AC4F-418D-AE19-62706E023703}">
                      <ahyp:hlinkClr xmlns:ahyp="http://schemas.microsoft.com/office/drawing/2018/hyperlinkcolor" val="tx"/>
                    </a:ext>
                  </a:extLst>
                </a:hlinkClick>
              </a:rPr>
              <a:t>but it can be 9-12 times higher,</a:t>
            </a:r>
            <a:r>
              <a:rPr lang="en-US" i="1" dirty="0"/>
              <a:t> because the fumes from the vehicles in front can come into the car and get trapped there.]</a:t>
            </a:r>
            <a:endParaRPr i="1" dirty="0"/>
          </a:p>
          <a:p>
            <a:pPr marL="0" lvl="0" indent="0" algn="l" rtl="0">
              <a:lnSpc>
                <a:spcPct val="100000"/>
              </a:lnSpc>
              <a:spcBef>
                <a:spcPts val="0"/>
              </a:spcBef>
              <a:spcAft>
                <a:spcPts val="0"/>
              </a:spcAft>
              <a:buClr>
                <a:srgbClr val="000000"/>
              </a:buClr>
              <a:buSzPts val="1400"/>
              <a:buFont typeface="Arial"/>
              <a:buNone/>
            </a:pPr>
            <a:endParaRPr i="1" dirty="0">
              <a:solidFill>
                <a:srgbClr val="000000"/>
              </a:solidFill>
            </a:endParaRPr>
          </a:p>
          <a:p>
            <a:pPr marL="457200" marR="0" lvl="0" indent="-228600" algn="l" rtl="0">
              <a:lnSpc>
                <a:spcPct val="100000"/>
              </a:lnSpc>
              <a:spcBef>
                <a:spcPts val="0"/>
              </a:spcBef>
              <a:spcAft>
                <a:spcPts val="0"/>
              </a:spcAft>
              <a:buClr>
                <a:srgbClr val="000000"/>
              </a:buClr>
              <a:buSzPts val="1400"/>
              <a:buFont typeface="Arial"/>
              <a:buNone/>
            </a:pPr>
            <a:br>
              <a:rPr lang="en-US" dirty="0"/>
            </a:br>
            <a:endParaRPr dirty="0"/>
          </a:p>
        </p:txBody>
      </p:sp>
      <p:sp>
        <p:nvSpPr>
          <p:cNvPr id="77" name="Google Shape;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Thank you so much, that’s the end of today’s talk. Do you have any questions?</a:t>
            </a:r>
            <a:endParaRPr b="0"/>
          </a:p>
          <a:p>
            <a:pPr marL="457200" lvl="0" indent="-228600" algn="l" rtl="0">
              <a:lnSpc>
                <a:spcPct val="100000"/>
              </a:lnSpc>
              <a:spcBef>
                <a:spcPts val="0"/>
              </a:spcBef>
              <a:spcAft>
                <a:spcPts val="0"/>
              </a:spcAft>
              <a:buSzPts val="1400"/>
              <a:buNone/>
            </a:pPr>
            <a:endParaRPr b="0" i="1"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1" u="none" strike="noStrike">
                <a:solidFill>
                  <a:srgbClr val="000000"/>
                </a:solidFill>
                <a:latin typeface="Calibri"/>
                <a:ea typeface="Calibri"/>
                <a:cs typeface="Calibri"/>
                <a:sym typeface="Calibri"/>
              </a:rPr>
              <a:t>[Or there may not be time for questions - check with teachers in advance].</a:t>
            </a:r>
            <a:endParaRPr b="0"/>
          </a:p>
          <a:p>
            <a:pPr marL="457200" marR="0" lvl="0" indent="-228600" algn="l" rtl="0">
              <a:lnSpc>
                <a:spcPct val="100000"/>
              </a:lnSpc>
              <a:spcBef>
                <a:spcPts val="0"/>
              </a:spcBef>
              <a:spcAft>
                <a:spcPts val="0"/>
              </a:spcAft>
              <a:buClr>
                <a:srgbClr val="000000"/>
              </a:buClr>
              <a:buSzPts val="1400"/>
              <a:buFont typeface="Arial"/>
              <a:buNone/>
            </a:pPr>
            <a:br>
              <a:rPr lang="en-US"/>
            </a:br>
            <a:endParaRPr/>
          </a:p>
        </p:txBody>
      </p:sp>
      <p:sp>
        <p:nvSpPr>
          <p:cNvPr id="82" name="Google Shape;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Introduce yourself. (Hi I’m xxx, I live here in xxx and I have xxx children, and my </a:t>
            </a:r>
            <a:r>
              <a:rPr lang="en-US" b="0" i="0" u="none" strike="noStrike" dirty="0" err="1">
                <a:solidFill>
                  <a:srgbClr val="000000"/>
                </a:solidFill>
                <a:latin typeface="Calibri"/>
                <a:ea typeface="Calibri"/>
                <a:cs typeface="Calibri"/>
                <a:sym typeface="Calibri"/>
              </a:rPr>
              <a:t>favourite</a:t>
            </a:r>
            <a:r>
              <a:rPr lang="en-US" b="0" i="0" u="none" strike="noStrike" dirty="0">
                <a:solidFill>
                  <a:srgbClr val="000000"/>
                </a:solidFill>
                <a:latin typeface="Calibri"/>
                <a:ea typeface="Calibri"/>
                <a:cs typeface="Calibri"/>
                <a:sym typeface="Calibri"/>
              </a:rPr>
              <a:t> </a:t>
            </a:r>
            <a:r>
              <a:rPr lang="en-US" b="0" i="0" u="none" strike="noStrike" dirty="0" err="1">
                <a:solidFill>
                  <a:srgbClr val="000000"/>
                </a:solidFill>
                <a:latin typeface="Calibri"/>
                <a:ea typeface="Calibri"/>
                <a:cs typeface="Calibri"/>
                <a:sym typeface="Calibri"/>
              </a:rPr>
              <a:t>colour</a:t>
            </a:r>
            <a:r>
              <a:rPr lang="en-US" b="0" i="0" u="none" strike="noStrike" dirty="0">
                <a:solidFill>
                  <a:srgbClr val="000000"/>
                </a:solidFill>
                <a:latin typeface="Calibri"/>
                <a:ea typeface="Calibri"/>
                <a:cs typeface="Calibri"/>
                <a:sym typeface="Calibri"/>
              </a:rPr>
              <a:t> is xxx</a:t>
            </a:r>
            <a:r>
              <a:rPr lang="en-US" dirty="0">
                <a:solidFill>
                  <a:srgbClr val="000000"/>
                </a:solidFill>
              </a:rPr>
              <a:t> </a:t>
            </a:r>
            <a:r>
              <a:rPr lang="en-US" b="0" i="0" u="none" strike="noStrike" dirty="0">
                <a:solidFill>
                  <a:srgbClr val="000000"/>
                </a:solidFill>
                <a:latin typeface="Calibri"/>
                <a:ea typeface="Calibri"/>
                <a:cs typeface="Calibri"/>
                <a:sym typeface="Calibri"/>
              </a:rPr>
              <a:t>(something personal to break the ice!). </a:t>
            </a:r>
            <a:endParaRPr b="0" dirty="0"/>
          </a:p>
          <a:p>
            <a:pPr marL="0" lvl="0" indent="0" algn="l" rtl="0">
              <a:lnSpc>
                <a:spcPct val="100000"/>
              </a:lnSpc>
              <a:spcBef>
                <a:spcPts val="0"/>
              </a:spcBef>
              <a:spcAft>
                <a:spcPts val="0"/>
              </a:spcAft>
              <a:buSzPts val="1400"/>
              <a:buNone/>
            </a:pPr>
            <a:endParaRPr i="1" dirty="0">
              <a:solidFill>
                <a:srgbClr val="000000"/>
              </a:solidFill>
            </a:endParaRPr>
          </a:p>
          <a:p>
            <a:pPr marL="0" lvl="0" indent="0" algn="l" rtl="0">
              <a:lnSpc>
                <a:spcPct val="100000"/>
              </a:lnSpc>
              <a:spcBef>
                <a:spcPts val="0"/>
              </a:spcBef>
              <a:spcAft>
                <a:spcPts val="0"/>
              </a:spcAft>
              <a:buSzPts val="1400"/>
              <a:buNone/>
            </a:pPr>
            <a:r>
              <a:rPr lang="en-US" b="0" i="1" u="none" strike="noStrike" dirty="0">
                <a:solidFill>
                  <a:srgbClr val="000000"/>
                </a:solidFill>
                <a:latin typeface="Calibri"/>
                <a:ea typeface="Calibri"/>
                <a:cs typeface="Calibri"/>
                <a:sym typeface="Calibri"/>
              </a:rPr>
              <a:t>(If you’re doing this as part of or on behalf of Mums for Lungs, here’s a suggested sentence to say:</a:t>
            </a:r>
            <a:endParaRPr b="0" i="1" dirty="0"/>
          </a:p>
          <a:p>
            <a:pPr marL="0" lvl="0" indent="0" algn="l" rtl="0">
              <a:lnSpc>
                <a:spcPct val="100000"/>
              </a:lnSpc>
              <a:spcBef>
                <a:spcPts val="0"/>
              </a:spcBef>
              <a:spcAft>
                <a:spcPts val="0"/>
              </a:spcAft>
              <a:buSzPts val="1400"/>
              <a:buNone/>
            </a:pPr>
            <a:r>
              <a:rPr lang="en-US" b="0" i="1" u="none" strike="noStrike" dirty="0">
                <a:solidFill>
                  <a:srgbClr val="000000"/>
                </a:solidFill>
                <a:latin typeface="Calibri"/>
                <a:ea typeface="Calibri"/>
                <a:cs typeface="Calibri"/>
                <a:sym typeface="Calibri"/>
              </a:rPr>
              <a:t>I volunteer with a group called Mums for Lungs. We’re a group of mums, dads, grandparents and children who are worried about air pollution).</a:t>
            </a:r>
            <a:endParaRPr b="0" i="1" dirty="0"/>
          </a:p>
          <a:p>
            <a:pPr marL="457200" lvl="0" indent="-228600" algn="l" rtl="0">
              <a:lnSpc>
                <a:spcPct val="100000"/>
              </a:lnSpc>
              <a:spcBef>
                <a:spcPts val="0"/>
              </a:spcBef>
              <a:spcAft>
                <a:spcPts val="0"/>
              </a:spcAft>
              <a:buSzPts val="1400"/>
              <a:buNone/>
            </a:pPr>
            <a:endParaRPr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I’m here to talk with you about the air that we all breathe, and why it’s so important. </a:t>
            </a:r>
            <a:endParaRPr b="0" dirty="0"/>
          </a:p>
          <a:p>
            <a:pPr marL="457200" marR="0" lvl="0" indent="-228600" algn="l" rtl="0">
              <a:lnSpc>
                <a:spcPct val="100000"/>
              </a:lnSpc>
              <a:spcBef>
                <a:spcPts val="0"/>
              </a:spcBef>
              <a:spcAft>
                <a:spcPts val="0"/>
              </a:spcAft>
              <a:buClr>
                <a:srgbClr val="000000"/>
              </a:buClr>
              <a:buSzPts val="1400"/>
              <a:buFont typeface="Arial"/>
              <a:buNone/>
            </a:pPr>
            <a:br>
              <a:rPr lang="en-US" dirty="0"/>
            </a:br>
            <a:endParaRPr dirty="0"/>
          </a:p>
        </p:txBody>
      </p:sp>
      <p:sp>
        <p:nvSpPr>
          <p:cNvPr id="21" name="Google Shape;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OK, so do you know what actually happens when you breathe? Because it’s something that just happens without us even thinking about it, isn’t it?</a:t>
            </a:r>
            <a:endParaRPr b="0"/>
          </a:p>
          <a:p>
            <a:pPr marL="457200" lvl="0" indent="-228600" algn="l" rtl="0">
              <a:lnSpc>
                <a:spcPct val="100000"/>
              </a:lnSpc>
              <a:spcBef>
                <a:spcPts val="0"/>
              </a:spcBef>
              <a:spcAft>
                <a:spcPts val="0"/>
              </a:spcAft>
              <a:buSzPts val="1400"/>
              <a:buNone/>
            </a:pPr>
            <a:endParaRPr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When we breathe in, we take in the air from around us, into our lungs and every cell of our body.</a:t>
            </a:r>
            <a:endParaRPr b="0" i="0" u="none" strike="noStrik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Our body needs the oxygen in the air to help create energy, and that energy fuels everything our bodies can do.</a:t>
            </a:r>
            <a:endParaRPr b="0" i="0" u="none" strike="noStrik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From moving and growing to digesting.</a:t>
            </a:r>
            <a:endParaRPr b="0"/>
          </a:p>
          <a:p>
            <a:pPr marL="457200" marR="0" lvl="0" indent="-228600" algn="l" rtl="0">
              <a:lnSpc>
                <a:spcPct val="100000"/>
              </a:lnSpc>
              <a:spcBef>
                <a:spcPts val="0"/>
              </a:spcBef>
              <a:spcAft>
                <a:spcPts val="0"/>
              </a:spcAft>
              <a:buClr>
                <a:srgbClr val="000000"/>
              </a:buClr>
              <a:buSzPts val="1400"/>
              <a:buFont typeface="Arial"/>
              <a:buNone/>
            </a:pPr>
            <a:br>
              <a:rPr lang="en-US"/>
            </a:br>
            <a:endParaRPr>
              <a:solidFill>
                <a:srgbClr val="444444"/>
              </a:solidFill>
              <a:highlight>
                <a:srgbClr val="FFFFFF"/>
              </a:highlight>
            </a:endParaRPr>
          </a:p>
        </p:txBody>
      </p:sp>
      <p:sp>
        <p:nvSpPr>
          <p:cNvPr id="26" name="Google Shape;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So now you know why breathing is so important, maybe we should practice, and make sure we’re doing it right. We’re going to take three deep breaths in</a:t>
            </a:r>
            <a:r>
              <a:rPr lang="en-US" dirty="0">
                <a:solidFill>
                  <a:srgbClr val="000000"/>
                </a:solidFill>
              </a:rPr>
              <a:t> </a:t>
            </a:r>
            <a:r>
              <a:rPr lang="en-US" b="0" i="0" u="none" strike="noStrike" dirty="0">
                <a:solidFill>
                  <a:srgbClr val="000000"/>
                </a:solidFill>
                <a:latin typeface="Calibri"/>
                <a:ea typeface="Calibri"/>
                <a:cs typeface="Calibri"/>
                <a:sym typeface="Calibri"/>
              </a:rPr>
              <a:t>together… in through your nose, lungs, belly and out through your mouth. 1, 2, 3. Well done! </a:t>
            </a:r>
            <a:endParaRPr dirty="0"/>
          </a:p>
          <a:p>
            <a:pPr marL="457200" lvl="0" indent="-228600" algn="l" rtl="0">
              <a:lnSpc>
                <a:spcPct val="100000"/>
              </a:lnSpc>
              <a:spcBef>
                <a:spcPts val="0"/>
              </a:spcBef>
              <a:spcAft>
                <a:spcPts val="0"/>
              </a:spcAft>
              <a:buSzPts val="1400"/>
              <a:buNone/>
            </a:pPr>
            <a:endParaRPr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Did you know that children actually breathe in more air than adults - an adult takes 12-18 breaths a minute, and a 3-year-old takes 20-30</a:t>
            </a:r>
            <a:r>
              <a:rPr lang="en-US" dirty="0">
                <a:solidFill>
                  <a:srgbClr val="000000"/>
                </a:solidFill>
              </a:rPr>
              <a:t>*</a:t>
            </a:r>
            <a:r>
              <a:rPr lang="en-US" b="0" i="0" u="none" strike="noStrike" dirty="0">
                <a:solidFill>
                  <a:srgbClr val="000000"/>
                </a:solidFill>
                <a:latin typeface="Calibri"/>
                <a:ea typeface="Calibri"/>
                <a:cs typeface="Calibri"/>
                <a:sym typeface="Calibri"/>
              </a:rPr>
              <a:t>. That’s</a:t>
            </a:r>
            <a:r>
              <a:rPr lang="en-US" dirty="0">
                <a:solidFill>
                  <a:srgbClr val="000000"/>
                </a:solidFill>
              </a:rPr>
              <a:t> </a:t>
            </a:r>
            <a:r>
              <a:rPr lang="en-US" b="0" i="0" u="none" strike="noStrike" dirty="0">
                <a:solidFill>
                  <a:srgbClr val="000000"/>
                </a:solidFill>
                <a:latin typeface="Calibri"/>
                <a:ea typeface="Calibri"/>
                <a:cs typeface="Calibri"/>
                <a:sym typeface="Calibri"/>
              </a:rPr>
              <a:t>because children’s lungs are smaller than adults, and so they have to breathe more, and faster, to take in the right amount of air. </a:t>
            </a:r>
            <a:endParaRPr b="0" dirty="0"/>
          </a:p>
          <a:p>
            <a:pPr marL="457200" lvl="0" indent="-228600" algn="l" rtl="0">
              <a:lnSpc>
                <a:spcPct val="100000"/>
              </a:lnSpc>
              <a:spcBef>
                <a:spcPts val="0"/>
              </a:spcBef>
              <a:spcAft>
                <a:spcPts val="0"/>
              </a:spcAft>
              <a:buSzPts val="1400"/>
              <a:buNone/>
            </a:pPr>
            <a:endParaRPr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It’s one of the reasons clean air is so important for children. </a:t>
            </a:r>
            <a:endParaRPr b="0" dirty="0"/>
          </a:p>
          <a:p>
            <a:pPr marL="457200" lvl="0" indent="-228600" algn="l" rtl="0">
              <a:lnSpc>
                <a:spcPct val="100000"/>
              </a:lnSpc>
              <a:spcBef>
                <a:spcPts val="0"/>
              </a:spcBef>
              <a:spcAft>
                <a:spcPts val="0"/>
              </a:spcAft>
              <a:buSzPts val="1400"/>
              <a:buNone/>
            </a:pPr>
            <a:endParaRPr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Another is because your lungs are growing and dirty air makes it harder for them to grow big enough. </a:t>
            </a:r>
            <a:endParaRPr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dirty="0"/>
              <a:t>*</a:t>
            </a:r>
            <a:r>
              <a:rPr lang="en-US" u="sng" dirty="0">
                <a:solidFill>
                  <a:schemeClr val="hlink"/>
                </a:solidFill>
                <a:hlinkClick r:id="rId3"/>
              </a:rPr>
              <a:t>https://www.unicef.org/rosa/stories/toxic-air-harming-our-children-every-breath-they-take</a:t>
            </a:r>
            <a:endParaRPr u="sng" dirty="0">
              <a:solidFill>
                <a:schemeClr val="hlink"/>
              </a:solidFill>
            </a:endParaRPr>
          </a:p>
          <a:p>
            <a:pPr marL="0" lvl="0" indent="0" algn="l" rtl="0">
              <a:lnSpc>
                <a:spcPct val="100000"/>
              </a:lnSpc>
              <a:spcBef>
                <a:spcPts val="0"/>
              </a:spcBef>
              <a:spcAft>
                <a:spcPts val="0"/>
              </a:spcAft>
              <a:buSzPts val="1400"/>
              <a:buNone/>
            </a:pPr>
            <a:endParaRPr dirty="0">
              <a:solidFill>
                <a:srgbClr val="000000"/>
              </a:solidFill>
            </a:endParaRPr>
          </a:p>
          <a:p>
            <a:pPr marL="457200" marR="0" lvl="0" indent="-228600" algn="l" rtl="0">
              <a:lnSpc>
                <a:spcPct val="100000"/>
              </a:lnSpc>
              <a:spcBef>
                <a:spcPts val="0"/>
              </a:spcBef>
              <a:spcAft>
                <a:spcPts val="0"/>
              </a:spcAft>
              <a:buClr>
                <a:srgbClr val="000000"/>
              </a:buClr>
              <a:buSzPts val="1400"/>
              <a:buFont typeface="Arial"/>
              <a:buNone/>
            </a:pPr>
            <a:br>
              <a:rPr lang="en-US" dirty="0"/>
            </a:br>
            <a:endParaRPr dirty="0"/>
          </a:p>
        </p:txBody>
      </p:sp>
      <p:sp>
        <p:nvSpPr>
          <p:cNvPr id="31" name="Google Shape;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Now I need you to do some work for me - please can you put your hands up and tell me what you can see here?</a:t>
            </a:r>
            <a:endParaRPr b="0"/>
          </a:p>
          <a:p>
            <a:pPr marL="0" lvl="0" indent="0" algn="l" rtl="0">
              <a:lnSpc>
                <a:spcPct val="100000"/>
              </a:lnSpc>
              <a:spcBef>
                <a:spcPts val="0"/>
              </a:spcBef>
              <a:spcAft>
                <a:spcPts val="0"/>
              </a:spcAft>
              <a:buSzPts val="1400"/>
              <a:buNone/>
            </a:pPr>
            <a:r>
              <a:rPr lang="en-US" b="0" i="1" u="none" strike="noStrike">
                <a:solidFill>
                  <a:srgbClr val="000000"/>
                </a:solidFill>
                <a:latin typeface="Calibri"/>
                <a:ea typeface="Calibri"/>
                <a:cs typeface="Calibri"/>
                <a:sym typeface="Calibri"/>
              </a:rPr>
              <a:t>[You want them to say boot, fish, rubbish]</a:t>
            </a:r>
            <a:endParaRPr b="0" i="1"/>
          </a:p>
          <a:p>
            <a:pPr marL="457200" lvl="0" indent="-228600" algn="l" rtl="0">
              <a:lnSpc>
                <a:spcPct val="100000"/>
              </a:lnSpc>
              <a:spcBef>
                <a:spcPts val="0"/>
              </a:spcBef>
              <a:spcAft>
                <a:spcPts val="0"/>
              </a:spcAft>
              <a:buSzPts val="1400"/>
              <a:buNone/>
            </a:pPr>
            <a:endParaRPr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And what do they all have in common?</a:t>
            </a:r>
            <a:endParaRPr b="0"/>
          </a:p>
          <a:p>
            <a:pPr marL="0" lvl="0" indent="0" algn="l" rtl="0">
              <a:lnSpc>
                <a:spcPct val="100000"/>
              </a:lnSpc>
              <a:spcBef>
                <a:spcPts val="0"/>
              </a:spcBef>
              <a:spcAft>
                <a:spcPts val="0"/>
              </a:spcAft>
              <a:buSzPts val="1400"/>
              <a:buNone/>
            </a:pPr>
            <a:r>
              <a:rPr lang="en-US" b="0" i="1" u="none" strike="noStrike">
                <a:solidFill>
                  <a:srgbClr val="000000"/>
                </a:solidFill>
                <a:latin typeface="Calibri"/>
                <a:ea typeface="Calibri"/>
                <a:cs typeface="Calibri"/>
                <a:sym typeface="Calibri"/>
              </a:rPr>
              <a:t>[You’re aiming for them to say that they’re all smelly things - steer them towards this if necessary!]</a:t>
            </a:r>
            <a:endParaRPr b="0" i="1"/>
          </a:p>
          <a:p>
            <a:pPr marL="457200" marR="0" lvl="0" indent="-228600" algn="l" rtl="0">
              <a:lnSpc>
                <a:spcPct val="100000"/>
              </a:lnSpc>
              <a:spcBef>
                <a:spcPts val="0"/>
              </a:spcBef>
              <a:spcAft>
                <a:spcPts val="0"/>
              </a:spcAft>
              <a:buClr>
                <a:srgbClr val="000000"/>
              </a:buClr>
              <a:buSzPts val="1400"/>
              <a:buFont typeface="Arial"/>
              <a:buNone/>
            </a:pPr>
            <a:br>
              <a:rPr lang="en-US"/>
            </a:br>
            <a:endParaRPr/>
          </a:p>
        </p:txBody>
      </p:sp>
      <p:sp>
        <p:nvSpPr>
          <p:cNvPr id="36" name="Google Shape;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Luckily not everything that smells bad is bad for you!</a:t>
            </a:r>
            <a:endParaRPr b="0"/>
          </a:p>
          <a:p>
            <a:pPr marL="228600" lvl="0" indent="0" algn="l" rtl="0">
              <a:lnSpc>
                <a:spcPct val="100000"/>
              </a:lnSpc>
              <a:spcBef>
                <a:spcPts val="0"/>
              </a:spcBef>
              <a:spcAft>
                <a:spcPts val="0"/>
              </a:spcAft>
              <a:buSzPts val="1400"/>
              <a:buNone/>
            </a:pPr>
            <a:endParaRPr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Smelly feet might not be nice, but they’re not bad for you.</a:t>
            </a:r>
            <a:endParaRPr b="0"/>
          </a:p>
          <a:p>
            <a:pPr marL="457200" lvl="0" indent="-228600" algn="l" rtl="0">
              <a:lnSpc>
                <a:spcPct val="100000"/>
              </a:lnSpc>
              <a:spcBef>
                <a:spcPts val="0"/>
              </a:spcBef>
              <a:spcAft>
                <a:spcPts val="0"/>
              </a:spcAft>
              <a:buSzPts val="1400"/>
              <a:buNone/>
            </a:pPr>
            <a:endParaRPr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Smelly fish and rubbish might be horrible, but won’t hurt you.</a:t>
            </a:r>
            <a:endParaRPr b="0"/>
          </a:p>
          <a:p>
            <a:pPr marL="457200" lvl="0" indent="-228600" algn="l" rtl="0">
              <a:lnSpc>
                <a:spcPct val="100000"/>
              </a:lnSpc>
              <a:spcBef>
                <a:spcPts val="0"/>
              </a:spcBef>
              <a:spcAft>
                <a:spcPts val="0"/>
              </a:spcAft>
              <a:buSzPts val="1400"/>
              <a:buNone/>
            </a:pPr>
            <a:endParaRPr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But some things with a bad smell ARE bad for your health. </a:t>
            </a:r>
            <a:endParaRPr b="0"/>
          </a:p>
          <a:p>
            <a:pPr marL="457200" marR="0" lvl="0" indent="-228600" algn="l" rtl="0">
              <a:lnSpc>
                <a:spcPct val="100000"/>
              </a:lnSpc>
              <a:spcBef>
                <a:spcPts val="0"/>
              </a:spcBef>
              <a:spcAft>
                <a:spcPts val="0"/>
              </a:spcAft>
              <a:buClr>
                <a:srgbClr val="000000"/>
              </a:buClr>
              <a:buSzPts val="1400"/>
              <a:buFont typeface="Arial"/>
              <a:buNone/>
            </a:pPr>
            <a:br>
              <a:rPr lang="en-US"/>
            </a:br>
            <a:endParaRPr/>
          </a:p>
        </p:txBody>
      </p:sp>
      <p:sp>
        <p:nvSpPr>
          <p:cNvPr id="41" name="Google Shape;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Your turn again - please put your hands up and tell me what things are in these pictures. </a:t>
            </a:r>
            <a:endParaRPr b="0" dirty="0"/>
          </a:p>
          <a:p>
            <a:pPr marL="0" lvl="0" indent="0" algn="l" rtl="0">
              <a:lnSpc>
                <a:spcPct val="100000"/>
              </a:lnSpc>
              <a:spcBef>
                <a:spcPts val="0"/>
              </a:spcBef>
              <a:spcAft>
                <a:spcPts val="0"/>
              </a:spcAft>
              <a:buSzPts val="1400"/>
              <a:buNone/>
            </a:pPr>
            <a:r>
              <a:rPr lang="en-US" b="0" i="1" u="none" strike="noStrike" dirty="0">
                <a:solidFill>
                  <a:srgbClr val="000000"/>
                </a:solidFill>
                <a:latin typeface="Calibri"/>
                <a:ea typeface="Calibri"/>
                <a:cs typeface="Calibri"/>
                <a:sym typeface="Calibri"/>
              </a:rPr>
              <a:t>[You want them to say cars, fire, lorry]</a:t>
            </a:r>
            <a:endParaRPr b="0" i="1" dirty="0"/>
          </a:p>
          <a:p>
            <a:pPr marL="457200" lvl="0" indent="-228600" algn="l" rtl="0">
              <a:lnSpc>
                <a:spcPct val="100000"/>
              </a:lnSpc>
              <a:spcBef>
                <a:spcPts val="0"/>
              </a:spcBef>
              <a:spcAft>
                <a:spcPts val="0"/>
              </a:spcAft>
              <a:buSzPts val="1400"/>
              <a:buNone/>
            </a:pPr>
            <a:endParaRPr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So these are things that have a bad smell, AND they are bad for your health.</a:t>
            </a:r>
            <a:endParaRPr b="0" dirty="0"/>
          </a:p>
          <a:p>
            <a:pPr marL="457200" lvl="0" indent="-228600" algn="l" rtl="0">
              <a:lnSpc>
                <a:spcPct val="100000"/>
              </a:lnSpc>
              <a:spcBef>
                <a:spcPts val="0"/>
              </a:spcBef>
              <a:spcAft>
                <a:spcPts val="0"/>
              </a:spcAft>
              <a:buSzPts val="1400"/>
              <a:buNone/>
            </a:pPr>
            <a:endParaRPr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The smell from cars and burning wood is bad for us. It contains pollution, which is gases and tiny little bits of dust that get into our body when we breathe,</a:t>
            </a:r>
            <a:r>
              <a:rPr lang="en-US" dirty="0">
                <a:solidFill>
                  <a:srgbClr val="000000"/>
                </a:solidFill>
              </a:rPr>
              <a:t> </a:t>
            </a:r>
            <a:r>
              <a:rPr lang="en-US" b="0" i="0" u="none" strike="noStrike" dirty="0">
                <a:solidFill>
                  <a:srgbClr val="000000"/>
                </a:solidFill>
                <a:latin typeface="Calibri"/>
                <a:ea typeface="Calibri"/>
                <a:cs typeface="Calibri"/>
                <a:sym typeface="Calibri"/>
              </a:rPr>
              <a:t>which can make us sick – they can make us cough or have headaches. </a:t>
            </a:r>
            <a:endParaRPr b="0" dirty="0"/>
          </a:p>
          <a:p>
            <a:pPr marL="457200" lvl="0" indent="-228600" algn="l" rtl="0">
              <a:lnSpc>
                <a:spcPct val="100000"/>
              </a:lnSpc>
              <a:spcBef>
                <a:spcPts val="0"/>
              </a:spcBef>
              <a:spcAft>
                <a:spcPts val="0"/>
              </a:spcAft>
              <a:buSzPts val="1400"/>
              <a:buNone/>
            </a:pPr>
            <a:endParaRPr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u="none" strike="noStrike" dirty="0">
                <a:solidFill>
                  <a:srgbClr val="000000"/>
                </a:solidFill>
                <a:latin typeface="Calibri"/>
                <a:ea typeface="Calibri"/>
                <a:cs typeface="Calibri"/>
                <a:sym typeface="Calibri"/>
              </a:rPr>
              <a:t>We need the air to be clean, otherwise, the dirty stuff travels into our bodies. And that is not good for anyone, to have dirty air and bits of dust in their body.</a:t>
            </a:r>
            <a:endParaRPr b="0" dirty="0"/>
          </a:p>
          <a:p>
            <a:pPr marL="457200" marR="0" lvl="0" indent="-228600" algn="l" rtl="0">
              <a:lnSpc>
                <a:spcPct val="100000"/>
              </a:lnSpc>
              <a:spcBef>
                <a:spcPts val="0"/>
              </a:spcBef>
              <a:spcAft>
                <a:spcPts val="0"/>
              </a:spcAft>
              <a:buClr>
                <a:srgbClr val="000000"/>
              </a:buClr>
              <a:buSzPts val="1400"/>
              <a:buFont typeface="Arial"/>
              <a:buNone/>
            </a:pPr>
            <a:br>
              <a:rPr lang="en-US" dirty="0"/>
            </a:br>
            <a:endParaRPr dirty="0"/>
          </a:p>
        </p:txBody>
      </p:sp>
      <p:sp>
        <p:nvSpPr>
          <p:cNvPr id="46" name="Google Shape;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What can we do to avoid having so much pollution? There are two big things:</a:t>
            </a:r>
            <a:endParaRPr/>
          </a:p>
          <a:p>
            <a:pPr marL="457200" lvl="0" indent="-228600" algn="l" rtl="0">
              <a:lnSpc>
                <a:spcPct val="100000"/>
              </a:lnSpc>
              <a:spcBef>
                <a:spcPts val="0"/>
              </a:spcBef>
              <a:spcAft>
                <a:spcPts val="0"/>
              </a:spcAft>
              <a:buSzPts val="1400"/>
              <a:buNone/>
            </a:pPr>
            <a:endParaRPr b="0"/>
          </a:p>
          <a:p>
            <a:pPr marL="457200" lvl="0" indent="-317500" algn="l" rtl="0">
              <a:lnSpc>
                <a:spcPct val="100000"/>
              </a:lnSpc>
              <a:spcBef>
                <a:spcPts val="800"/>
              </a:spcBef>
              <a:spcAft>
                <a:spcPts val="0"/>
              </a:spcAft>
              <a:buClr>
                <a:srgbClr val="000000"/>
              </a:buClr>
              <a:buSzPts val="1400"/>
              <a:buFont typeface="Calibri"/>
              <a:buAutoNum type="arabicPeriod"/>
            </a:pPr>
            <a:r>
              <a:rPr lang="en-US" b="0" i="0" u="none" strike="noStrike">
                <a:solidFill>
                  <a:srgbClr val="000000"/>
                </a:solidFill>
                <a:latin typeface="Calibri"/>
                <a:ea typeface="Calibri"/>
                <a:cs typeface="Calibri"/>
                <a:sym typeface="Calibri"/>
              </a:rPr>
              <a:t>Stop driving so much, and </a:t>
            </a:r>
            <a:endParaRPr/>
          </a:p>
          <a:p>
            <a:pPr marL="457200" lvl="0" indent="-317500" algn="l" rtl="0">
              <a:lnSpc>
                <a:spcPct val="100000"/>
              </a:lnSpc>
              <a:spcBef>
                <a:spcPts val="0"/>
              </a:spcBef>
              <a:spcAft>
                <a:spcPts val="0"/>
              </a:spcAft>
              <a:buClr>
                <a:srgbClr val="000000"/>
              </a:buClr>
              <a:buSzPts val="1400"/>
              <a:buFont typeface="Calibri"/>
              <a:buAutoNum type="arabicPeriod"/>
            </a:pPr>
            <a:r>
              <a:rPr lang="en-US" b="0" i="0" u="none" strike="noStrike">
                <a:solidFill>
                  <a:srgbClr val="000000"/>
                </a:solidFill>
                <a:latin typeface="Calibri"/>
                <a:ea typeface="Calibri"/>
                <a:cs typeface="Calibri"/>
                <a:sym typeface="Calibri"/>
              </a:rPr>
              <a:t>Stop burning wood.</a:t>
            </a:r>
            <a:endParaRPr/>
          </a:p>
          <a:p>
            <a:pPr marL="457200" lvl="0" indent="-139700" algn="l" rtl="0">
              <a:lnSpc>
                <a:spcPct val="100000"/>
              </a:lnSpc>
              <a:spcBef>
                <a:spcPts val="0"/>
              </a:spcBef>
              <a:spcAft>
                <a:spcPts val="0"/>
              </a:spcAft>
              <a:buSzPts val="1400"/>
              <a:buFont typeface="Arial"/>
              <a:buNone/>
            </a:pPr>
            <a:endParaRPr b="0" i="1"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b="0" i="1" u="none" strike="noStrike">
                <a:solidFill>
                  <a:srgbClr val="000000"/>
                </a:solidFill>
                <a:latin typeface="Calibri"/>
                <a:ea typeface="Calibri"/>
                <a:cs typeface="Calibri"/>
                <a:sym typeface="Calibri"/>
              </a:rPr>
              <a:t>[Question you can ask older years: Do you think driving an electric car means there is no pollution? </a:t>
            </a:r>
            <a:endParaRPr/>
          </a:p>
          <a:p>
            <a:pPr marL="0" marR="0" lvl="0" indent="0" algn="l" rtl="0">
              <a:lnSpc>
                <a:spcPct val="100000"/>
              </a:lnSpc>
              <a:spcBef>
                <a:spcPts val="0"/>
              </a:spcBef>
              <a:spcAft>
                <a:spcPts val="0"/>
              </a:spcAft>
              <a:buClr>
                <a:srgbClr val="000000"/>
              </a:buClr>
              <a:buSzPts val="1400"/>
              <a:buFont typeface="Arial"/>
              <a:buNone/>
            </a:pPr>
            <a:r>
              <a:rPr lang="en-US" b="0" i="1" u="none" strike="noStrike">
                <a:solidFill>
                  <a:srgbClr val="000000"/>
                </a:solidFill>
                <a:latin typeface="Calibri"/>
                <a:ea typeface="Calibri"/>
                <a:cs typeface="Calibri"/>
                <a:sym typeface="Calibri"/>
              </a:rPr>
              <a:t>Answer you want / or can steer towards: No! Electric cars may not give off gas from the petrol, but they still create tiny bits of dust and particles from the brakes</a:t>
            </a:r>
            <a:r>
              <a:rPr lang="en-US" i="1">
                <a:solidFill>
                  <a:srgbClr val="000000"/>
                </a:solidFill>
              </a:rPr>
              <a:t> </a:t>
            </a:r>
            <a:r>
              <a:rPr lang="en-US" b="0" i="1" u="none" strike="noStrike">
                <a:solidFill>
                  <a:srgbClr val="000000"/>
                </a:solidFill>
                <a:latin typeface="Calibri"/>
                <a:ea typeface="Calibri"/>
                <a:cs typeface="Calibri"/>
                <a:sym typeface="Calibri"/>
              </a:rPr>
              <a:t>and the tyres].</a:t>
            </a:r>
            <a:endParaRPr i="1"/>
          </a:p>
        </p:txBody>
      </p:sp>
      <p:sp>
        <p:nvSpPr>
          <p:cNvPr id="51" name="Google Shape;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Instead of driving, you could cycle or scoot or wheel instead, if you can! It’s more fun, and much better for your health. </a:t>
            </a:r>
            <a:endParaRPr/>
          </a:p>
        </p:txBody>
      </p:sp>
      <p:sp>
        <p:nvSpPr>
          <p:cNvPr id="56" name="Google Shape;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18"/>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pic>
        <p:nvPicPr>
          <p:cNvPr id="17" name="Google Shape;17;p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 name="Google Shape;18;p1"/>
          <p:cNvPicPr preferRelativeResize="0"/>
          <p:nvPr/>
        </p:nvPicPr>
        <p:blipFill rotWithShape="1">
          <a:blip r:embed="rId4">
            <a:alphaModFix/>
          </a:blip>
          <a:srcRect/>
          <a:stretch/>
        </p:blipFill>
        <p:spPr>
          <a:xfrm>
            <a:off x="432000" y="432000"/>
            <a:ext cx="1144800" cy="1144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69" name="Google Shape;69;p12"/>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4"/>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5"/>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2"/>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Google Shape;28;p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p4"/>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pic>
        <p:nvPicPr>
          <p:cNvPr id="38" name="Google Shape;38;p5"/>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6"/>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Google Shape;48;p7"/>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0"/>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1060</Words>
  <Application>Microsoft Macintosh PowerPoint</Application>
  <PresentationFormat>Widescreen</PresentationFormat>
  <Paragraphs>83</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Jane Dutton</cp:lastModifiedBy>
  <cp:revision>1</cp:revision>
  <dcterms:created xsi:type="dcterms:W3CDTF">2022-01-07T16:31:33Z</dcterms:created>
  <dcterms:modified xsi:type="dcterms:W3CDTF">2023-10-17T11:15:06Z</dcterms:modified>
</cp:coreProperties>
</file>